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76" r:id="rId4"/>
    <p:sldId id="277" r:id="rId5"/>
    <p:sldId id="278" r:id="rId6"/>
    <p:sldId id="279" r:id="rId7"/>
    <p:sldId id="305" r:id="rId8"/>
    <p:sldId id="280" r:id="rId9"/>
    <p:sldId id="281" r:id="rId10"/>
    <p:sldId id="282" r:id="rId11"/>
    <p:sldId id="283" r:id="rId12"/>
    <p:sldId id="285" r:id="rId13"/>
    <p:sldId id="311" r:id="rId14"/>
    <p:sldId id="286" r:id="rId15"/>
    <p:sldId id="287" r:id="rId16"/>
    <p:sldId id="288" r:id="rId17"/>
    <p:sldId id="290" r:id="rId18"/>
    <p:sldId id="293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4" r:id="rId28"/>
    <p:sldId id="303" r:id="rId29"/>
    <p:sldId id="306" r:id="rId30"/>
    <p:sldId id="307" r:id="rId31"/>
    <p:sldId id="308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E4FF"/>
    <a:srgbClr val="47CFB5"/>
    <a:srgbClr val="1A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56A378E-40D7-4965-8D95-26832CB48130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DD02C5-57D9-4F94-8766-0044C733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ytmindustries.co.i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buytmindustries.co.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93.gif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92.png"/><Relationship Id="rId16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eg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10" Type="http://schemas.openxmlformats.org/officeDocument/2006/relationships/image" Target="../media/image152.jpeg"/><Relationship Id="rId4" Type="http://schemas.openxmlformats.org/officeDocument/2006/relationships/image" Target="../media/image146.jpeg"/><Relationship Id="rId9" Type="http://schemas.openxmlformats.org/officeDocument/2006/relationships/image" Target="../media/image1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4.jpeg"/><Relationship Id="rId7" Type="http://schemas.openxmlformats.org/officeDocument/2006/relationships/image" Target="../media/image156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jpeg"/><Relationship Id="rId5" Type="http://schemas.openxmlformats.org/officeDocument/2006/relationships/image" Target="../media/image79.jpeg"/><Relationship Id="rId10" Type="http://schemas.openxmlformats.org/officeDocument/2006/relationships/image" Target="../media/image159.jpeg"/><Relationship Id="rId4" Type="http://schemas.openxmlformats.org/officeDocument/2006/relationships/image" Target="../media/image80.jpeg"/><Relationship Id="rId9" Type="http://schemas.openxmlformats.org/officeDocument/2006/relationships/image" Target="../media/image1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7" Type="http://schemas.openxmlformats.org/officeDocument/2006/relationships/image" Target="../media/image165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buytmindustries.co.in" TargetMode="External"/><Relationship Id="rId2" Type="http://schemas.openxmlformats.org/officeDocument/2006/relationships/hyperlink" Target="mailto:info@buytmindustries.co.i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95400"/>
            <a:ext cx="5410200" cy="2012594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Deals In All Type of Industrial Safety Products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www.buytmindustries.co.in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Email :-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info@buytmindustries.co.in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Mobile No:- 9355238340 or 41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u="sng" dirty="0" smtClean="0"/>
              <a:t>DISPOSABLE</a:t>
            </a:r>
            <a:r>
              <a:rPr lang="en-US" sz="4800" u="sng" dirty="0" smtClean="0"/>
              <a:t>  ARM SLEEVE</a:t>
            </a:r>
            <a:endParaRPr lang="en-US" sz="4800" u="sng" dirty="0"/>
          </a:p>
        </p:txBody>
      </p:sp>
      <p:sp>
        <p:nvSpPr>
          <p:cNvPr id="8" name="Rectangle 7"/>
          <p:cNvSpPr/>
          <p:nvPr/>
        </p:nvSpPr>
        <p:spPr>
          <a:xfrm>
            <a:off x="838200" y="38100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Poly Sleeve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257800" y="38862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Disposable Arm sleeve</a:t>
            </a:r>
            <a:endParaRPr lang="en-US" sz="2000" dirty="0"/>
          </a:p>
        </p:txBody>
      </p:sp>
      <p:pic>
        <p:nvPicPr>
          <p:cNvPr id="23554" name="Picture 2" descr="Poly Slee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7" y="1447800"/>
            <a:ext cx="2835273" cy="2268220"/>
          </a:xfrm>
          <a:prstGeom prst="rect">
            <a:avLst/>
          </a:prstGeom>
          <a:noFill/>
        </p:spPr>
      </p:pic>
      <p:pic>
        <p:nvPicPr>
          <p:cNvPr id="23556" name="Picture 4" descr="http://i01.i.aliimg.com/img/pb/824/370/469/469370824_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45324"/>
            <a:ext cx="2382520" cy="2464676"/>
          </a:xfrm>
          <a:prstGeom prst="rect">
            <a:avLst/>
          </a:prstGeom>
          <a:noFill/>
        </p:spPr>
      </p:pic>
      <p:pic>
        <p:nvPicPr>
          <p:cNvPr id="23558" name="Picture 6" descr="Finger Co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267200"/>
            <a:ext cx="1914525" cy="19145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953000" y="54864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Finger Coat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DISPOSABLE COVERALL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838200" y="45720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Body Protective Suit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324600" y="44196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Coverall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3733800" y="4267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Disposable Protective Coverall</a:t>
            </a:r>
            <a:endParaRPr lang="en-US" sz="2000" dirty="0"/>
          </a:p>
        </p:txBody>
      </p:sp>
      <p:pic>
        <p:nvPicPr>
          <p:cNvPr id="24578" name="Picture 2" descr="Coverall Suit"/>
          <p:cNvPicPr>
            <a:picLocks noChangeAspect="1" noChangeArrowheads="1"/>
          </p:cNvPicPr>
          <p:nvPr/>
        </p:nvPicPr>
        <p:blipFill rotWithShape="1">
          <a:blip r:embed="rId2"/>
          <a:srcRect l="33046" r="33907"/>
          <a:stretch/>
        </p:blipFill>
        <p:spPr bwMode="auto">
          <a:xfrm>
            <a:off x="1452394" y="1447800"/>
            <a:ext cx="1290806" cy="2895600"/>
          </a:xfrm>
          <a:prstGeom prst="rect">
            <a:avLst/>
          </a:prstGeom>
          <a:noFill/>
        </p:spPr>
      </p:pic>
      <p:pic>
        <p:nvPicPr>
          <p:cNvPr id="24580" name="Picture 4" descr="Disposable Cover 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178" y="1445459"/>
            <a:ext cx="2014422" cy="2897941"/>
          </a:xfrm>
          <a:prstGeom prst="rect">
            <a:avLst/>
          </a:prstGeom>
          <a:noFill/>
        </p:spPr>
      </p:pic>
      <p:pic>
        <p:nvPicPr>
          <p:cNvPr id="24582" name="Picture 6" descr="http://3mcollision.com/media/catalog/product/cache/1/image/9df78eab33525d08d6e5fb8d27136e95/3/M/3M-Disposable-Protective-Coverall-Safety-Work-Wear-4510-L-497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8146" y="1447800"/>
            <a:ext cx="218785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CHEMICAL RANGE OF GLOVES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62000" y="26670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Nitril</a:t>
            </a:r>
            <a:r>
              <a:rPr lang="en-US" sz="2000" dirty="0" smtClean="0"/>
              <a:t> Exam Glove</a:t>
            </a:r>
            <a:endParaRPr lang="en-US" sz="20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3657600"/>
            <a:ext cx="1676400" cy="1896533"/>
          </a:xfrm>
          <a:prstGeom prst="rect">
            <a:avLst/>
          </a:prstGeom>
          <a:noFill/>
          <a:ln w="1"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838200" y="55626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Neoprene Glove</a:t>
            </a:r>
            <a:endParaRPr lang="en-US" sz="2000" dirty="0"/>
          </a:p>
        </p:txBody>
      </p:sp>
      <p:pic>
        <p:nvPicPr>
          <p:cNvPr id="27652" name="Picture 4" descr="http://www.wipermaster.com/bmz_cache/9/9d1d2947acad9a3b8f2fca6853df5460.image.194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1371600"/>
            <a:ext cx="1847850" cy="1905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429000" y="33528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PVC Supported Glove</a:t>
            </a:r>
            <a:endParaRPr lang="en-US" sz="2000" dirty="0"/>
          </a:p>
        </p:txBody>
      </p:sp>
      <p:pic>
        <p:nvPicPr>
          <p:cNvPr id="27654" name="Picture 6" descr="Full Nitrile Gloves"/>
          <p:cNvPicPr>
            <a:picLocks noChangeAspect="1" noChangeArrowheads="1"/>
          </p:cNvPicPr>
          <p:nvPr/>
        </p:nvPicPr>
        <p:blipFill rotWithShape="1">
          <a:blip r:embed="rId4"/>
          <a:srcRect l="20044" t="19698" r="16493" b="12878"/>
          <a:stretch/>
        </p:blipFill>
        <p:spPr bwMode="auto">
          <a:xfrm>
            <a:off x="820593" y="1281546"/>
            <a:ext cx="1160607" cy="1233054"/>
          </a:xfrm>
          <a:prstGeom prst="rect">
            <a:avLst/>
          </a:prstGeom>
          <a:noFill/>
        </p:spPr>
      </p:pic>
      <p:pic>
        <p:nvPicPr>
          <p:cNvPr id="27656" name="Picture 8" descr="Heat Resistant Gloves"/>
          <p:cNvPicPr>
            <a:picLocks noChangeAspect="1" noChangeArrowheads="1"/>
          </p:cNvPicPr>
          <p:nvPr/>
        </p:nvPicPr>
        <p:blipFill rotWithShape="1">
          <a:blip r:embed="rId5"/>
          <a:srcRect l="19740" t="10042" r="20693" b="4762"/>
          <a:stretch/>
        </p:blipFill>
        <p:spPr bwMode="auto">
          <a:xfrm>
            <a:off x="6885710" y="1447800"/>
            <a:ext cx="1191490" cy="170411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096000" y="32766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Heat Resistance Glove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RANGE OF LEATHER GLOVES WELDER GLOVES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1952625" cy="27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1680981" cy="285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661" y="1066800"/>
            <a:ext cx="2378939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838575"/>
            <a:ext cx="2343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0" y="3810000"/>
            <a:ext cx="2724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5592" y="3846634"/>
            <a:ext cx="1501633" cy="242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KNITTED  RANGE OF GLOVES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762000" y="28194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Polka Dotted Glove</a:t>
            </a:r>
            <a:endParaRPr lang="en-US" sz="20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50292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Cotton Knitted Glove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3352800" y="33528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 U Coated Glove</a:t>
            </a:r>
            <a:endParaRPr lang="en-US" sz="2000" dirty="0"/>
          </a:p>
        </p:txBody>
      </p:sp>
      <p:pic>
        <p:nvPicPr>
          <p:cNvPr id="28674" name="Picture 2" descr="http://3.imimg.com/data3/GL/PN/MY-6583371/nylon-knitted-gloves-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1600200" cy="1600200"/>
          </a:xfrm>
          <a:prstGeom prst="rect">
            <a:avLst/>
          </a:prstGeom>
          <a:noFill/>
        </p:spPr>
      </p:pic>
      <p:pic>
        <p:nvPicPr>
          <p:cNvPr id="28676" name="Picture 4" descr="http://images03.olx.in/ui/4/79/25/1267719421_78197425_1-Pictures-of--safety-gloves-knitted-gloves-cotton-hand-glov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3514725"/>
            <a:ext cx="1917700" cy="1438275"/>
          </a:xfrm>
          <a:prstGeom prst="rect">
            <a:avLst/>
          </a:prstGeom>
          <a:noFill/>
        </p:spPr>
      </p:pic>
      <p:pic>
        <p:nvPicPr>
          <p:cNvPr id="28678" name="Picture 6" descr="http://pimg.tradeindia.com/00882647/b/1/PU-Coated-Glo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295400"/>
            <a:ext cx="1943100" cy="1943100"/>
          </a:xfrm>
          <a:prstGeom prst="rect">
            <a:avLst/>
          </a:prstGeom>
          <a:noFill/>
        </p:spPr>
      </p:pic>
      <p:pic>
        <p:nvPicPr>
          <p:cNvPr id="28680" name="Picture 8" descr="http://i01.i.aliimg.com/img/pb/744/228/260/1280537535422_hz-myalibaba-web3_41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229" y="1219200"/>
            <a:ext cx="1468971" cy="193357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791200" y="32766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Drill/</a:t>
            </a:r>
            <a:r>
              <a:rPr lang="en-US" sz="2000" dirty="0" err="1" smtClean="0"/>
              <a:t>Gean</a:t>
            </a:r>
            <a:r>
              <a:rPr lang="en-US" sz="2000" dirty="0" smtClean="0"/>
              <a:t>/Dotted Glove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105400" y="56388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Knitted Heat Resistance Kevlar  Glove</a:t>
            </a:r>
            <a:endParaRPr lang="en-US" sz="2000" dirty="0"/>
          </a:p>
        </p:txBody>
      </p:sp>
      <p:pic>
        <p:nvPicPr>
          <p:cNvPr id="28682" name="Picture 10" descr="Knitted Heat Resistant Kevlar Glo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038600"/>
            <a:ext cx="1524000" cy="1524000"/>
          </a:xfrm>
          <a:prstGeom prst="rect">
            <a:avLst/>
          </a:prstGeom>
          <a:noFill/>
        </p:spPr>
      </p:pic>
      <p:pic>
        <p:nvPicPr>
          <p:cNvPr id="28684" name="Picture 12" descr="Acrylic Knitted Hand Glov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038600"/>
            <a:ext cx="1619250" cy="161925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124200" y="56388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Acrylic Knitted Glove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BODY PROTECTION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2000" y="2514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Dangri</a:t>
            </a:r>
            <a:endParaRPr lang="en-US" sz="20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41148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Welder Apron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743200" y="29718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Lab Coat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6477000" y="2743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Chemical Suit</a:t>
            </a:r>
            <a:endParaRPr lang="en-US" sz="2000" dirty="0"/>
          </a:p>
        </p:txBody>
      </p:sp>
      <p:pic>
        <p:nvPicPr>
          <p:cNvPr id="29698" name="Picture 2" descr="http://pimg.tradeindia.com/00274914/b/0/-Dang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1219200" cy="1219200"/>
          </a:xfrm>
          <a:prstGeom prst="rect">
            <a:avLst/>
          </a:prstGeom>
          <a:noFill/>
        </p:spPr>
      </p:pic>
      <p:pic>
        <p:nvPicPr>
          <p:cNvPr id="29700" name="Picture 4" descr="http://1.bp.blogspot.com/_2Mvk-dA42cE/TI5ikbKDuqI/AAAAAAAACRA/z0KJO_lYxPs/s1600/labco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95400"/>
            <a:ext cx="1606355" cy="1657351"/>
          </a:xfrm>
          <a:prstGeom prst="rect">
            <a:avLst/>
          </a:prstGeom>
          <a:noFill/>
        </p:spPr>
      </p:pic>
      <p:pic>
        <p:nvPicPr>
          <p:cNvPr id="29702" name="Picture 6" descr="http://2.imimg.com/data2/GK/BX/IMFCP-2231029/chemical-suit-773111-250x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219200"/>
            <a:ext cx="1485900" cy="1485901"/>
          </a:xfrm>
          <a:prstGeom prst="rect">
            <a:avLst/>
          </a:prstGeom>
          <a:noFill/>
        </p:spPr>
      </p:pic>
      <p:pic>
        <p:nvPicPr>
          <p:cNvPr id="29704" name="Picture 8" descr="http://www.indura.us/_BDG/_PRD/199_l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971800"/>
            <a:ext cx="1066800" cy="1066800"/>
          </a:xfrm>
          <a:prstGeom prst="rect">
            <a:avLst/>
          </a:prstGeom>
          <a:noFill/>
        </p:spPr>
      </p:pic>
      <p:pic>
        <p:nvPicPr>
          <p:cNvPr id="29706" name="Picture 10" descr="Tyvek Chemical Sui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8950" y="3581400"/>
            <a:ext cx="1619250" cy="161925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895600" y="52578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Tyvek</a:t>
            </a:r>
            <a:r>
              <a:rPr lang="en-US" sz="2000" dirty="0" smtClean="0"/>
              <a:t> Chemical Suit</a:t>
            </a:r>
            <a:endParaRPr lang="en-US" sz="2000" dirty="0"/>
          </a:p>
        </p:txBody>
      </p:sp>
      <p:pic>
        <p:nvPicPr>
          <p:cNvPr id="29708" name="Picture 12" descr="Aluminised Fire Proximity Sui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3526" y="1295400"/>
            <a:ext cx="781812" cy="2057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724400" y="34290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Aluminized Fire Proximity Suit</a:t>
            </a:r>
          </a:p>
          <a:p>
            <a:pPr algn="ctr"/>
            <a:endParaRPr lang="en-US" sz="100" dirty="0"/>
          </a:p>
        </p:txBody>
      </p:sp>
      <p:pic>
        <p:nvPicPr>
          <p:cNvPr id="29710" name="Picture 14" descr="Rain Suit Duck Bac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276600"/>
            <a:ext cx="1619250" cy="161925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6477000" y="49530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Rain Suit Duck Back</a:t>
            </a:r>
          </a:p>
          <a:p>
            <a:pPr algn="ctr"/>
            <a:endParaRPr lang="en-US" sz="100" dirty="0"/>
          </a:p>
        </p:txBody>
      </p:sp>
      <p:pic>
        <p:nvPicPr>
          <p:cNvPr id="29712" name="Picture 16" descr="Bamboo Jacket Khak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3708" y="4572000"/>
            <a:ext cx="1700892" cy="11430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838200" y="5791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Bamboo Jacket Khaki</a:t>
            </a:r>
          </a:p>
          <a:p>
            <a:pPr algn="ctr"/>
            <a:endParaRPr lang="en-US" sz="100" dirty="0"/>
          </a:p>
        </p:txBody>
      </p:sp>
      <p:pic>
        <p:nvPicPr>
          <p:cNvPr id="29714" name="Picture 18" descr="Tychem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72916" y="4051759"/>
            <a:ext cx="1075484" cy="2044241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6172200" y="57912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Tychem</a:t>
            </a:r>
            <a:r>
              <a:rPr lang="en-US" sz="2000" dirty="0" smtClean="0"/>
              <a:t> - C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HEAD /FALL PROTECTION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3048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Full Body Harness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54864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Helmet/Shield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590800" y="3200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Welding Shield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629400" y="2971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Industrial Safety Helmet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4724400" y="30480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Fall Arrester</a:t>
            </a:r>
          </a:p>
          <a:p>
            <a:pPr algn="ctr"/>
            <a:endParaRPr lang="en-US" sz="100" dirty="0"/>
          </a:p>
        </p:txBody>
      </p:sp>
      <p:sp>
        <p:nvSpPr>
          <p:cNvPr id="29" name="Rectangle 28"/>
          <p:cNvSpPr/>
          <p:nvPr/>
        </p:nvSpPr>
        <p:spPr>
          <a:xfrm>
            <a:off x="6477000" y="5791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Rope </a:t>
            </a:r>
            <a:r>
              <a:rPr lang="en-US" sz="1400" b="1" dirty="0" err="1" smtClean="0"/>
              <a:t>Ledder</a:t>
            </a:r>
            <a:endParaRPr lang="en-US" sz="1400" b="1" dirty="0" smtClean="0"/>
          </a:p>
          <a:p>
            <a:pPr algn="ctr"/>
            <a:endParaRPr lang="en-US" sz="100" dirty="0"/>
          </a:p>
        </p:txBody>
      </p:sp>
      <p:pic>
        <p:nvPicPr>
          <p:cNvPr id="30722" name="Picture 2" descr="Welding Sh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1495273" cy="1771650"/>
          </a:xfrm>
          <a:prstGeom prst="rect">
            <a:avLst/>
          </a:prstGeom>
          <a:noFill/>
        </p:spPr>
      </p:pic>
      <p:pic>
        <p:nvPicPr>
          <p:cNvPr id="30724" name="Picture 4" descr="Industrial Safety Helm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23974"/>
            <a:ext cx="1276484" cy="1647826"/>
          </a:xfrm>
          <a:prstGeom prst="rect">
            <a:avLst/>
          </a:prstGeom>
          <a:noFill/>
        </p:spPr>
      </p:pic>
      <p:pic>
        <p:nvPicPr>
          <p:cNvPr id="30728" name="Picture 8" descr="http://www.sltsafety.com/images/sliderImages/Fall-protection/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1552575" cy="1643605"/>
          </a:xfrm>
          <a:prstGeom prst="rect">
            <a:avLst/>
          </a:prstGeom>
          <a:noFill/>
        </p:spPr>
      </p:pic>
      <p:pic>
        <p:nvPicPr>
          <p:cNvPr id="30730" name="Picture 10" descr="http://www.sltsafety.com/images/sliderImages/Fall-protection/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" y="1371600"/>
            <a:ext cx="1552575" cy="1643605"/>
          </a:xfrm>
          <a:prstGeom prst="rect">
            <a:avLst/>
          </a:prstGeom>
          <a:noFill/>
        </p:spPr>
      </p:pic>
      <p:pic>
        <p:nvPicPr>
          <p:cNvPr id="30732" name="Picture 12" descr="http://www.blacksheepplay.co.uk/256-2106-thickbox/rope-ladder-sw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3175" y="3962400"/>
            <a:ext cx="1676400" cy="1676400"/>
          </a:xfrm>
          <a:prstGeom prst="rect">
            <a:avLst/>
          </a:prstGeom>
          <a:noFill/>
        </p:spPr>
      </p:pic>
      <p:pic>
        <p:nvPicPr>
          <p:cNvPr id="30734" name="Picture 14" descr="Ultra Helmet With Vis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7338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EYE/EAR PROTECTION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2000" y="32004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Ear Mask 1425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5486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Ear Plug 1110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2743200" y="31242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Ear Plug Re-Usable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629400" y="29718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Chemical Splash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4495800" y="53340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Transparent</a:t>
            </a:r>
            <a:endParaRPr lang="en-US" sz="100" dirty="0"/>
          </a:p>
        </p:txBody>
      </p:sp>
      <p:pic>
        <p:nvPicPr>
          <p:cNvPr id="32770" name="Picture 2" descr="http://www.columbia-sp.com/images/ear%20p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221" y="3810000"/>
            <a:ext cx="2518379" cy="1457325"/>
          </a:xfrm>
          <a:prstGeom prst="rect">
            <a:avLst/>
          </a:prstGeom>
          <a:noFill/>
        </p:spPr>
      </p:pic>
      <p:pic>
        <p:nvPicPr>
          <p:cNvPr id="32772" name="Picture 4" descr="http://laxmisafety.in/img/Company_457/Product/12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1752600" cy="1752600"/>
          </a:xfrm>
          <a:prstGeom prst="rect">
            <a:avLst/>
          </a:prstGeom>
          <a:noFill/>
        </p:spPr>
      </p:pic>
      <p:pic>
        <p:nvPicPr>
          <p:cNvPr id="32776" name="Picture 8" descr="http://www.jpsafety.com/small-images/ear-protection-product-03-8245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371600"/>
            <a:ext cx="1676400" cy="1676400"/>
          </a:xfrm>
          <a:prstGeom prst="rect">
            <a:avLst/>
          </a:prstGeom>
          <a:noFill/>
        </p:spPr>
      </p:pic>
      <p:pic>
        <p:nvPicPr>
          <p:cNvPr id="32778" name="Picture 10" descr="http://www.hazrisk.co.za/images/hazrisk_workwear/eye_protection/Safety_Specs-Clear_L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371600"/>
            <a:ext cx="1600200" cy="16002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029200" y="30480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Punk Goggle</a:t>
            </a:r>
            <a:endParaRPr lang="en-US" sz="100" dirty="0"/>
          </a:p>
        </p:txBody>
      </p:sp>
      <p:pic>
        <p:nvPicPr>
          <p:cNvPr id="32780" name="Picture 12" descr="http://laxmisafety.in/img/Company_457/Product/124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4650" y="1314450"/>
            <a:ext cx="1581150" cy="1581150"/>
          </a:xfrm>
          <a:prstGeom prst="rect">
            <a:avLst/>
          </a:prstGeom>
          <a:noFill/>
        </p:spPr>
      </p:pic>
      <p:pic>
        <p:nvPicPr>
          <p:cNvPr id="32782" name="Picture 14" descr="SRD-S002 RS Full Eyewe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810000"/>
            <a:ext cx="2133600" cy="1447799"/>
          </a:xfrm>
          <a:prstGeom prst="rect">
            <a:avLst/>
          </a:prstGeom>
          <a:noFill/>
        </p:spPr>
      </p:pic>
      <p:pic>
        <p:nvPicPr>
          <p:cNvPr id="7170" name="Picture 2" descr="SRD- Gama Yellow Eyewe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34150" y="3962400"/>
            <a:ext cx="1847850" cy="122872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705600" y="53340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Gamma Eyewear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GENERAL SAFETY ITEMS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838200" y="4876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Wind Sock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38400" y="5029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Eye Shower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743200" y="28194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DFMD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191000" y="25908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Hand Metal Detector</a:t>
            </a:r>
            <a:endParaRPr lang="en-US" sz="1400" dirty="0"/>
          </a:p>
        </p:txBody>
      </p:sp>
      <p:pic>
        <p:nvPicPr>
          <p:cNvPr id="21" name="Picture 12" descr="Barricading T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4" y="1362074"/>
            <a:ext cx="1533526" cy="153352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28674" y="29718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Berricading Tape</a:t>
            </a:r>
            <a:endParaRPr lang="en-US" sz="1200" dirty="0"/>
          </a:p>
        </p:txBody>
      </p:sp>
      <p:pic>
        <p:nvPicPr>
          <p:cNvPr id="34818" name="Picture 2" descr="Door Frame Metal Det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95400"/>
            <a:ext cx="1524000" cy="1524000"/>
          </a:xfrm>
          <a:prstGeom prst="rect">
            <a:avLst/>
          </a:prstGeom>
          <a:noFill/>
        </p:spPr>
      </p:pic>
      <p:pic>
        <p:nvPicPr>
          <p:cNvPr id="34820" name="Picture 4" descr="Hand Held Metal Dete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1295400"/>
            <a:ext cx="1238250" cy="1238250"/>
          </a:xfrm>
          <a:prstGeom prst="rect">
            <a:avLst/>
          </a:prstGeom>
          <a:noFill/>
        </p:spPr>
      </p:pic>
      <p:pic>
        <p:nvPicPr>
          <p:cNvPr id="34822" name="Picture 6" descr="Spark Arres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524000"/>
            <a:ext cx="1695450" cy="8858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858000" y="2514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Spark Arrester</a:t>
            </a:r>
            <a:endParaRPr lang="en-US" sz="1400" dirty="0"/>
          </a:p>
        </p:txBody>
      </p:sp>
      <p:pic>
        <p:nvPicPr>
          <p:cNvPr id="34824" name="Picture 8" descr="http://3.imimg.com/data3/JM/RC/MY-1646008/windsock-250x2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" y="3409950"/>
            <a:ext cx="1390650" cy="1390650"/>
          </a:xfrm>
          <a:prstGeom prst="rect">
            <a:avLst/>
          </a:prstGeom>
          <a:noFill/>
        </p:spPr>
      </p:pic>
      <p:pic>
        <p:nvPicPr>
          <p:cNvPr id="34826" name="Picture 10" descr="http://2.imimg.com/data2/AP/KL/MY-1495698/safety-eye-wash-sho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550" y="3352800"/>
            <a:ext cx="1619250" cy="1619250"/>
          </a:xfrm>
          <a:prstGeom prst="rect">
            <a:avLst/>
          </a:prstGeom>
          <a:noFill/>
        </p:spPr>
      </p:pic>
      <p:pic>
        <p:nvPicPr>
          <p:cNvPr id="34828" name="Picture 12" descr="http://2.imimg.com/data2/US/HA/MY-/eye-was-bottle250x250-250x2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048000"/>
            <a:ext cx="1466850" cy="146685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858000" y="4572000"/>
            <a:ext cx="146685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Eye  Wash Bottle</a:t>
            </a:r>
            <a:endParaRPr lang="en-US" sz="1400" dirty="0"/>
          </a:p>
        </p:txBody>
      </p:sp>
      <p:pic>
        <p:nvPicPr>
          <p:cNvPr id="34830" name="Picture 14" descr="Flame Proof Torc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00550" y="2995422"/>
            <a:ext cx="1238250" cy="1119378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343400" y="41148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Flame Torch</a:t>
            </a:r>
            <a:endParaRPr lang="en-US" sz="1400" dirty="0"/>
          </a:p>
        </p:txBody>
      </p:sp>
      <p:pic>
        <p:nvPicPr>
          <p:cNvPr id="34832" name="Picture 16" descr="http://2.imimg.com/data2/CO/NX/MY-3443141113/life-buoy-500x5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4572000"/>
            <a:ext cx="1219200" cy="12192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4191000" y="57912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Life-Buy</a:t>
            </a:r>
            <a:endParaRPr lang="en-US" sz="1600" dirty="0"/>
          </a:p>
        </p:txBody>
      </p:sp>
      <p:pic>
        <p:nvPicPr>
          <p:cNvPr id="34834" name="Picture 18" descr="Double Folded Stretch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5029200"/>
            <a:ext cx="1152525" cy="1152525"/>
          </a:xfrm>
          <a:prstGeom prst="rect">
            <a:avLst/>
          </a:prstGeom>
          <a:noFill/>
        </p:spPr>
      </p:pic>
      <p:pic>
        <p:nvPicPr>
          <p:cNvPr id="34836" name="Picture 20" descr="First Aid Ki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2600" y="4572000"/>
            <a:ext cx="1219200" cy="121920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5562600" y="5867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First Aid Kit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7818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ROAD SAFETY ITEMS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2000" y="23622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Rubber Corner Guard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4267200"/>
            <a:ext cx="1524000" cy="300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PVC Road Stud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514600" y="2209800"/>
            <a:ext cx="14859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Speed Breaker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239000" y="3733800"/>
            <a:ext cx="1143001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Divider Cone</a:t>
            </a:r>
            <a:endParaRPr lang="en-US" sz="1400" dirty="0"/>
          </a:p>
        </p:txBody>
      </p:sp>
      <p:pic>
        <p:nvPicPr>
          <p:cNvPr id="1026" name="Picture 2" descr="Rubber Corner Gu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1343025" cy="1096347"/>
          </a:xfrm>
          <a:prstGeom prst="rect">
            <a:avLst/>
          </a:prstGeom>
          <a:noFill/>
        </p:spPr>
      </p:pic>
      <p:pic>
        <p:nvPicPr>
          <p:cNvPr id="1028" name="Picture 4" descr="Raised Pavment Marker/Road Stu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048000"/>
            <a:ext cx="1091334" cy="1168022"/>
          </a:xfrm>
          <a:prstGeom prst="rect">
            <a:avLst/>
          </a:prstGeom>
          <a:noFill/>
        </p:spPr>
      </p:pic>
      <p:pic>
        <p:nvPicPr>
          <p:cNvPr id="1030" name="Picture 6" descr="Aluminium Alloy Pressure Diecast"/>
          <p:cNvPicPr>
            <a:picLocks noChangeAspect="1" noChangeArrowheads="1"/>
          </p:cNvPicPr>
          <p:nvPr/>
        </p:nvPicPr>
        <p:blipFill rotWithShape="1">
          <a:blip r:embed="rId4"/>
          <a:srcRect r="64062"/>
          <a:stretch/>
        </p:blipFill>
        <p:spPr bwMode="auto">
          <a:xfrm>
            <a:off x="800100" y="4648200"/>
            <a:ext cx="876300" cy="84772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62000" y="55626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Aluminium Stud</a:t>
            </a:r>
            <a:endParaRPr lang="en-US" sz="1400" dirty="0"/>
          </a:p>
        </p:txBody>
      </p:sp>
      <p:pic>
        <p:nvPicPr>
          <p:cNvPr id="1032" name="Picture 8" descr="Modulur Speed Breaker/Rumbl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143000"/>
            <a:ext cx="1077157" cy="990600"/>
          </a:xfrm>
          <a:prstGeom prst="rect">
            <a:avLst/>
          </a:prstGeom>
          <a:noFill/>
        </p:spPr>
      </p:pic>
      <p:pic>
        <p:nvPicPr>
          <p:cNvPr id="1034" name="Picture 10" descr="Reflective Safety Jackets/Cross Bel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371600"/>
            <a:ext cx="755139" cy="694458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191000" y="2133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Ref-Jacket</a:t>
            </a:r>
            <a:endParaRPr lang="en-US" sz="1600" dirty="0"/>
          </a:p>
        </p:txBody>
      </p:sp>
      <p:pic>
        <p:nvPicPr>
          <p:cNvPr id="1038" name="Picture 14" descr="Solar Deliniator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2804" y="2667000"/>
            <a:ext cx="1034796" cy="106460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286000" y="37338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Solar Delinator</a:t>
            </a:r>
            <a:endParaRPr lang="en-US" sz="1400" dirty="0"/>
          </a:p>
        </p:txBody>
      </p:sp>
      <p:pic>
        <p:nvPicPr>
          <p:cNvPr id="1040" name="Picture 16" descr="Roto Hexagonal Divider C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1" y="2590800"/>
            <a:ext cx="1066800" cy="1079757"/>
          </a:xfrm>
          <a:prstGeom prst="rect">
            <a:avLst/>
          </a:prstGeom>
          <a:noFill/>
        </p:spPr>
      </p:pic>
      <p:pic>
        <p:nvPicPr>
          <p:cNvPr id="1042" name="Picture 18" descr="Baton Light Code 8 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5595" y="2667000"/>
            <a:ext cx="1064605" cy="106460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4191000" y="3733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Battan Light</a:t>
            </a:r>
            <a:endParaRPr lang="en-US" sz="1400" dirty="0"/>
          </a:p>
        </p:txBody>
      </p:sp>
      <p:pic>
        <p:nvPicPr>
          <p:cNvPr id="1044" name="Picture 20" descr="http://t0.gstatic.com/images?q=tbn:ANd9GcTsH33-g8X59Z7T3u5xOY945xZOR3GZ26GMZPEEatu4cTL8Ttqj5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4191000"/>
            <a:ext cx="1130770" cy="752476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209800" y="50292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Safety Sign</a:t>
            </a:r>
            <a:endParaRPr lang="en-US" sz="1400" dirty="0"/>
          </a:p>
        </p:txBody>
      </p:sp>
      <p:pic>
        <p:nvPicPr>
          <p:cNvPr id="1046" name="Picture 22" descr="http://image.made-in-china.com/2f0j00vChQJVWwrIbp/Convex-Mirror-10-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4191000"/>
            <a:ext cx="1059939" cy="1076861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4114800" y="54102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Convex Mirror</a:t>
            </a:r>
            <a:endParaRPr lang="en-US" sz="1400" dirty="0"/>
          </a:p>
        </p:txBody>
      </p:sp>
      <p:pic>
        <p:nvPicPr>
          <p:cNvPr id="1048" name="Picture 24" descr="PE Bollards with Green Reflective Strip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4267200"/>
            <a:ext cx="1228338" cy="1190626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7086600" y="5486400"/>
            <a:ext cx="13045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Bollard Reflective Strip</a:t>
            </a:r>
            <a:endParaRPr lang="en-US" sz="1200" dirty="0"/>
          </a:p>
        </p:txBody>
      </p:sp>
      <p:pic>
        <p:nvPicPr>
          <p:cNvPr id="1050" name="Picture 26" descr="Reflective Safety Jackets/Cross Belt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38800" y="1143000"/>
            <a:ext cx="1139301" cy="104775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5562600" y="22098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Cross-Jacket</a:t>
            </a:r>
            <a:endParaRPr lang="en-US" sz="1400" dirty="0"/>
          </a:p>
        </p:txBody>
      </p:sp>
      <p:pic>
        <p:nvPicPr>
          <p:cNvPr id="1052" name="Picture 28" descr="Search Ligh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1201" y="2667000"/>
            <a:ext cx="1122106" cy="965011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5715000" y="37338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Search Light</a:t>
            </a:r>
            <a:endParaRPr lang="en-US" sz="1400" dirty="0"/>
          </a:p>
        </p:txBody>
      </p:sp>
      <p:pic>
        <p:nvPicPr>
          <p:cNvPr id="1054" name="Picture 30" descr="Guard Rail Reflectors (RSPR - 304)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4267200"/>
            <a:ext cx="1143000" cy="1051152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5791200" y="54102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Reflector</a:t>
            </a:r>
            <a:endParaRPr lang="en-US" sz="1400" dirty="0"/>
          </a:p>
        </p:txBody>
      </p:sp>
      <p:pic>
        <p:nvPicPr>
          <p:cNvPr id="1056" name="Picture 32" descr="Delineator Pos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29563" y="1109604"/>
            <a:ext cx="979255" cy="795396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6934200" y="19812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Delinators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Regular Products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1" y="2119257"/>
            <a:ext cx="3413760" cy="360381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Disposable Products</a:t>
            </a:r>
          </a:p>
          <a:p>
            <a:r>
              <a:rPr lang="en-US" sz="2000" dirty="0" smtClean="0"/>
              <a:t>Face Mask</a:t>
            </a:r>
          </a:p>
          <a:p>
            <a:r>
              <a:rPr lang="en-US" sz="2000" dirty="0" smtClean="0"/>
              <a:t>Hand Glove</a:t>
            </a:r>
          </a:p>
          <a:p>
            <a:r>
              <a:rPr lang="en-US" sz="2000" dirty="0" smtClean="0"/>
              <a:t>Dangri Coverall Suit</a:t>
            </a:r>
          </a:p>
          <a:p>
            <a:r>
              <a:rPr lang="en-US" sz="2000" dirty="0" smtClean="0"/>
              <a:t>Eye Protection</a:t>
            </a:r>
          </a:p>
          <a:p>
            <a:r>
              <a:rPr lang="en-US" sz="2000" dirty="0" smtClean="0"/>
              <a:t>Ear Protection</a:t>
            </a:r>
          </a:p>
          <a:p>
            <a:r>
              <a:rPr lang="en-US" sz="2000" dirty="0" smtClean="0"/>
              <a:t>Safety Shoes</a:t>
            </a:r>
          </a:p>
          <a:p>
            <a:r>
              <a:rPr lang="en-US" sz="2000" dirty="0" smtClean="0"/>
              <a:t>Fire Protection Equipment</a:t>
            </a:r>
          </a:p>
          <a:p>
            <a:r>
              <a:rPr lang="en-US" sz="2000" dirty="0" smtClean="0"/>
              <a:t>Road Safety Item</a:t>
            </a:r>
          </a:p>
          <a:p>
            <a:r>
              <a:rPr lang="en-US" sz="2000" dirty="0" smtClean="0"/>
              <a:t>Fall Protection Equipment</a:t>
            </a:r>
          </a:p>
          <a:p>
            <a:endParaRPr lang="en-US" sz="20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15840" y="2111188"/>
            <a:ext cx="3413760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Other Special Item</a:t>
            </a:r>
          </a:p>
          <a:p>
            <a:r>
              <a:rPr lang="en-US" sz="2000" dirty="0" smtClean="0"/>
              <a:t>Spill Kit</a:t>
            </a:r>
          </a:p>
          <a:p>
            <a:r>
              <a:rPr lang="en-US" sz="2000" dirty="0" smtClean="0"/>
              <a:t>Spark Arrestor</a:t>
            </a:r>
          </a:p>
          <a:p>
            <a:r>
              <a:rPr lang="en-US" sz="2000" dirty="0" smtClean="0"/>
              <a:t>Wheel Chock</a:t>
            </a:r>
          </a:p>
          <a:p>
            <a:r>
              <a:rPr lang="en-US" sz="2000" dirty="0" smtClean="0"/>
              <a:t>ESD Item (Anti-Static)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 smtClean="0"/>
              <a:t>FIRE CONTROL ITEMS</a:t>
            </a:r>
            <a:endParaRPr lang="en-US" sz="4800" u="sng" dirty="0"/>
          </a:p>
        </p:txBody>
      </p:sp>
      <p:sp>
        <p:nvSpPr>
          <p:cNvPr id="8" name="Rectangle 7"/>
          <p:cNvSpPr/>
          <p:nvPr/>
        </p:nvSpPr>
        <p:spPr>
          <a:xfrm>
            <a:off x="762000" y="28194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ABC Fire Ex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4196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Hydrant Valve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667000" y="25146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Hose Box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858000" y="44958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Fire Bucket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4800600" y="2667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Hose Reel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2743200" y="44958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Fire Blanket</a:t>
            </a:r>
            <a:endParaRPr lang="en-US" sz="1400" dirty="0"/>
          </a:p>
        </p:txBody>
      </p:sp>
      <p:pic>
        <p:nvPicPr>
          <p:cNvPr id="33796" name="Picture 4" descr="Multi Purpose Dry Powder Fire Extinguis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1447800" cy="1447800"/>
          </a:xfrm>
          <a:prstGeom prst="rect">
            <a:avLst/>
          </a:prstGeom>
          <a:noFill/>
        </p:spPr>
      </p:pic>
      <p:pic>
        <p:nvPicPr>
          <p:cNvPr id="33798" name="Picture 6" descr="Hose Box"/>
          <p:cNvPicPr>
            <a:picLocks noChangeAspect="1" noChangeArrowheads="1"/>
          </p:cNvPicPr>
          <p:nvPr/>
        </p:nvPicPr>
        <p:blipFill rotWithShape="1">
          <a:blip r:embed="rId3"/>
          <a:srcRect l="16684" t="17647" r="10588" b="20856"/>
          <a:stretch/>
        </p:blipFill>
        <p:spPr bwMode="auto">
          <a:xfrm>
            <a:off x="2937164" y="1428750"/>
            <a:ext cx="1177636" cy="995795"/>
          </a:xfrm>
          <a:prstGeom prst="rect">
            <a:avLst/>
          </a:prstGeom>
          <a:noFill/>
        </p:spPr>
      </p:pic>
      <p:pic>
        <p:nvPicPr>
          <p:cNvPr id="33800" name="Picture 8" descr="Hose Re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95400"/>
            <a:ext cx="1314450" cy="1314450"/>
          </a:xfrm>
          <a:prstGeom prst="rect">
            <a:avLst/>
          </a:prstGeom>
          <a:noFill/>
        </p:spPr>
      </p:pic>
      <p:pic>
        <p:nvPicPr>
          <p:cNvPr id="33802" name="Picture 10" descr="Shower Buck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502000"/>
            <a:ext cx="1052294" cy="917600"/>
          </a:xfrm>
          <a:prstGeom prst="rect">
            <a:avLst/>
          </a:prstGeom>
          <a:noFill/>
        </p:spPr>
      </p:pic>
      <p:pic>
        <p:nvPicPr>
          <p:cNvPr id="33804" name="Picture 12" descr="Double Hydrant Landing Valve"/>
          <p:cNvPicPr>
            <a:picLocks noChangeAspect="1" noChangeArrowheads="1"/>
          </p:cNvPicPr>
          <p:nvPr/>
        </p:nvPicPr>
        <p:blipFill rotWithShape="1">
          <a:blip r:embed="rId6"/>
          <a:srcRect l="11343" t="16433" r="14141" b="18667"/>
          <a:stretch/>
        </p:blipFill>
        <p:spPr bwMode="auto">
          <a:xfrm>
            <a:off x="1035339" y="3502000"/>
            <a:ext cx="1022061" cy="890168"/>
          </a:xfrm>
          <a:prstGeom prst="rect">
            <a:avLst/>
          </a:prstGeom>
          <a:noFill/>
        </p:spPr>
      </p:pic>
      <p:pic>
        <p:nvPicPr>
          <p:cNvPr id="33806" name="Picture 14" descr="http://t2.gstatic.com/images?q=tbn:ANd9GcRyWe90wyMfS5tYdKVOU6oO8OGilsRtYXfJWFI2NgPv5w6Vue9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02116" y="3200400"/>
            <a:ext cx="1312684" cy="1266826"/>
          </a:xfrm>
          <a:prstGeom prst="rect">
            <a:avLst/>
          </a:prstGeom>
          <a:noFill/>
        </p:spPr>
      </p:pic>
      <p:pic>
        <p:nvPicPr>
          <p:cNvPr id="33814" name="Picture 22" descr="http://2.imimg.com/data2/EE/NN/MY-3149813/fire-buckets-gurgaon-250x250.jpg"/>
          <p:cNvPicPr>
            <a:picLocks noChangeAspect="1" noChangeArrowheads="1"/>
          </p:cNvPicPr>
          <p:nvPr/>
        </p:nvPicPr>
        <p:blipFill rotWithShape="1">
          <a:blip r:embed="rId8"/>
          <a:srcRect l="9524" r="10430"/>
          <a:stretch/>
        </p:blipFill>
        <p:spPr bwMode="auto">
          <a:xfrm>
            <a:off x="6553200" y="1219200"/>
            <a:ext cx="1280894" cy="16002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6324600" y="28194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Fire Bucket With  4 Stand</a:t>
            </a:r>
            <a:endParaRPr lang="en-US" sz="1600" dirty="0"/>
          </a:p>
        </p:txBody>
      </p:sp>
      <p:pic>
        <p:nvPicPr>
          <p:cNvPr id="33816" name="Picture 24" descr="http://img1.exportersindia.com/product_images/bc-small/dir_27/798270/rrl-hose-519527.jpg"/>
          <p:cNvPicPr>
            <a:picLocks noChangeAspect="1" noChangeArrowheads="1"/>
          </p:cNvPicPr>
          <p:nvPr/>
        </p:nvPicPr>
        <p:blipFill rotWithShape="1">
          <a:blip r:embed="rId9"/>
          <a:srcRect t="18306" b="16609"/>
          <a:stretch/>
        </p:blipFill>
        <p:spPr bwMode="auto">
          <a:xfrm>
            <a:off x="4724400" y="3505200"/>
            <a:ext cx="1362347" cy="886691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4724400" y="44958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RRL Hose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WELDING ACCESSORIES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600200" y="29718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Spring Post</a:t>
            </a:r>
            <a:endParaRPr lang="en-US" sz="1600" dirty="0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90800" y="5334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Nylon Rope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724400" y="31242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Road Lamp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781800" y="3048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Welding Hose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876800" y="53340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Trolly</a:t>
            </a:r>
            <a:endParaRPr lang="en-US" sz="1400" dirty="0"/>
          </a:p>
        </p:txBody>
      </p:sp>
      <p:pic>
        <p:nvPicPr>
          <p:cNvPr id="35842" name="Picture 2" descr="http://t1.gstatic.com/images?q=tbn:ANd9GcSEEqNA_WuHLSGuaCpSm4DcAoEh854gER2eg-rE__M7fKRJ16fY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1524000"/>
            <a:ext cx="1949450" cy="1352551"/>
          </a:xfrm>
          <a:prstGeom prst="rect">
            <a:avLst/>
          </a:prstGeom>
          <a:noFill/>
        </p:spPr>
      </p:pic>
      <p:pic>
        <p:nvPicPr>
          <p:cNvPr id="35844" name="Picture 4" descr="http://2.imimg.com/data2/FW/FS/MY-794994/road-lamp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28750"/>
            <a:ext cx="1619250" cy="1619250"/>
          </a:xfrm>
          <a:prstGeom prst="rect">
            <a:avLst/>
          </a:prstGeom>
          <a:noFill/>
        </p:spPr>
      </p:pic>
      <p:pic>
        <p:nvPicPr>
          <p:cNvPr id="35846" name="Picture 6" descr="Sunshine Make ISI Welding Ho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1428750"/>
            <a:ext cx="1543050" cy="1543050"/>
          </a:xfrm>
          <a:prstGeom prst="rect">
            <a:avLst/>
          </a:prstGeom>
          <a:noFill/>
        </p:spPr>
      </p:pic>
      <p:pic>
        <p:nvPicPr>
          <p:cNvPr id="35848" name="Picture 8" descr="Nylon Ro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733800"/>
            <a:ext cx="1600200" cy="1600200"/>
          </a:xfrm>
          <a:prstGeom prst="rect">
            <a:avLst/>
          </a:prstGeom>
          <a:noFill/>
        </p:spPr>
      </p:pic>
      <p:pic>
        <p:nvPicPr>
          <p:cNvPr id="35850" name="Picture 10" descr="Troll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1314679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SAFETY SHOES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066800" y="30480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RHINE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4876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NILE  SAFETY SHOES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810000" y="33528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ALLEN COOPER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705600" y="2971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CONCORD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990600" y="49530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ANATULIA SAFETY SHOES</a:t>
            </a:r>
            <a:endParaRPr lang="en-US" sz="1400" dirty="0"/>
          </a:p>
        </p:txBody>
      </p:sp>
      <p:pic>
        <p:nvPicPr>
          <p:cNvPr id="1026" name="Picture 2" descr="Rhine Safety Shoes"/>
          <p:cNvPicPr>
            <a:picLocks noChangeAspect="1" noChangeArrowheads="1"/>
          </p:cNvPicPr>
          <p:nvPr/>
        </p:nvPicPr>
        <p:blipFill rotWithShape="1">
          <a:blip r:embed="rId2"/>
          <a:srcRect l="8449" t="29293" r="22222" b="25000"/>
          <a:stretch/>
        </p:blipFill>
        <p:spPr bwMode="auto">
          <a:xfrm>
            <a:off x="917575" y="1676400"/>
            <a:ext cx="1901825" cy="1253836"/>
          </a:xfrm>
          <a:prstGeom prst="rect">
            <a:avLst/>
          </a:prstGeom>
          <a:noFill/>
        </p:spPr>
      </p:pic>
      <p:pic>
        <p:nvPicPr>
          <p:cNvPr id="1028" name="Picture 4" descr="Nile Safety Shoes"/>
          <p:cNvPicPr>
            <a:picLocks noChangeAspect="1" noChangeArrowheads="1"/>
          </p:cNvPicPr>
          <p:nvPr/>
        </p:nvPicPr>
        <p:blipFill rotWithShape="1">
          <a:blip r:embed="rId3"/>
          <a:srcRect l="7040" t="29154" r="17242" b="29780"/>
          <a:stretch/>
        </p:blipFill>
        <p:spPr bwMode="auto">
          <a:xfrm>
            <a:off x="990600" y="3810000"/>
            <a:ext cx="1673225" cy="907473"/>
          </a:xfrm>
          <a:prstGeom prst="rect">
            <a:avLst/>
          </a:prstGeom>
          <a:noFill/>
        </p:spPr>
      </p:pic>
      <p:pic>
        <p:nvPicPr>
          <p:cNvPr id="1030" name="Picture 6" descr="Safety Shoes Allen Cooper Captain Model:1001"/>
          <p:cNvPicPr>
            <a:picLocks noChangeAspect="1" noChangeArrowheads="1"/>
          </p:cNvPicPr>
          <p:nvPr/>
        </p:nvPicPr>
        <p:blipFill rotWithShape="1">
          <a:blip r:embed="rId4"/>
          <a:srcRect l="3922" t="24566" b="4161"/>
          <a:stretch/>
        </p:blipFill>
        <p:spPr bwMode="auto">
          <a:xfrm>
            <a:off x="3314700" y="1510145"/>
            <a:ext cx="2800350" cy="1728356"/>
          </a:xfrm>
          <a:prstGeom prst="rect">
            <a:avLst/>
          </a:prstGeom>
          <a:noFill/>
        </p:spPr>
      </p:pic>
      <p:pic>
        <p:nvPicPr>
          <p:cNvPr id="1032" name="Picture 8" descr="Safety Shoes Conc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527464"/>
            <a:ext cx="1872186" cy="1368136"/>
          </a:xfrm>
          <a:prstGeom prst="rect">
            <a:avLst/>
          </a:prstGeom>
          <a:noFill/>
        </p:spPr>
      </p:pic>
      <p:pic>
        <p:nvPicPr>
          <p:cNvPr id="1034" name="Picture 10" descr="Anatulia Safety Shoes"/>
          <p:cNvPicPr>
            <a:picLocks noChangeAspect="1" noChangeArrowheads="1"/>
          </p:cNvPicPr>
          <p:nvPr/>
        </p:nvPicPr>
        <p:blipFill rotWithShape="1">
          <a:blip r:embed="rId6"/>
          <a:srcRect l="8441" t="30845" r="19481" b="28246"/>
          <a:stretch/>
        </p:blipFill>
        <p:spPr bwMode="auto">
          <a:xfrm>
            <a:off x="6629400" y="3886200"/>
            <a:ext cx="1537855" cy="872836"/>
          </a:xfrm>
          <a:prstGeom prst="rect">
            <a:avLst/>
          </a:prstGeom>
          <a:noFill/>
        </p:spPr>
      </p:pic>
      <p:pic>
        <p:nvPicPr>
          <p:cNvPr id="6146" name="Picture 2" descr="Ganges Safety Sho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4408" y="3886199"/>
            <a:ext cx="2130592" cy="129540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810000" y="52578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GANGES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SAFETY SHOES HIGH ANKLE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066800" y="32004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DUNCUN HIGH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6400" y="54864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NILE  SAFETY SHOES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248400" y="56388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FORCE  ONE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400800" y="35052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MOMBASA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200400" y="3429000"/>
            <a:ext cx="2514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LAHASA  CAP  SAFETY SHOES</a:t>
            </a:r>
            <a:endParaRPr lang="en-US" sz="1400" dirty="0"/>
          </a:p>
        </p:txBody>
      </p:sp>
      <p:pic>
        <p:nvPicPr>
          <p:cNvPr id="37890" name="Picture 2" descr="Duncun High Sport Safety Shoes"/>
          <p:cNvPicPr>
            <a:picLocks noChangeAspect="1" noChangeArrowheads="1"/>
          </p:cNvPicPr>
          <p:nvPr/>
        </p:nvPicPr>
        <p:blipFill rotWithShape="1">
          <a:blip r:embed="rId2"/>
          <a:srcRect t="14048" b="11864"/>
          <a:stretch/>
        </p:blipFill>
        <p:spPr bwMode="auto">
          <a:xfrm>
            <a:off x="841375" y="1510145"/>
            <a:ext cx="2206625" cy="1634837"/>
          </a:xfrm>
          <a:prstGeom prst="rect">
            <a:avLst/>
          </a:prstGeom>
          <a:noFill/>
        </p:spPr>
      </p:pic>
      <p:pic>
        <p:nvPicPr>
          <p:cNvPr id="37892" name="Picture 4" descr="Mombasa Safety Sh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0200"/>
            <a:ext cx="2299137" cy="1866900"/>
          </a:xfrm>
          <a:prstGeom prst="rect">
            <a:avLst/>
          </a:prstGeom>
          <a:noFill/>
        </p:spPr>
      </p:pic>
      <p:pic>
        <p:nvPicPr>
          <p:cNvPr id="37894" name="Picture 6" descr="Force One Sport Safety Shoes"/>
          <p:cNvPicPr>
            <a:picLocks noChangeAspect="1" noChangeArrowheads="1"/>
          </p:cNvPicPr>
          <p:nvPr/>
        </p:nvPicPr>
        <p:blipFill rotWithShape="1">
          <a:blip r:embed="rId4"/>
          <a:srcRect t="9470" b="9470"/>
          <a:stretch/>
        </p:blipFill>
        <p:spPr bwMode="auto">
          <a:xfrm>
            <a:off x="6248400" y="4038600"/>
            <a:ext cx="1828800" cy="1482436"/>
          </a:xfrm>
          <a:prstGeom prst="rect">
            <a:avLst/>
          </a:prstGeom>
          <a:noFill/>
        </p:spPr>
      </p:pic>
      <p:pic>
        <p:nvPicPr>
          <p:cNvPr id="37896" name="Picture 8" descr="Lahasa  CAP Safety Sho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1825" y="1447800"/>
            <a:ext cx="1935975" cy="1905000"/>
          </a:xfrm>
          <a:prstGeom prst="rect">
            <a:avLst/>
          </a:prstGeom>
          <a:noFill/>
        </p:spPr>
      </p:pic>
      <p:pic>
        <p:nvPicPr>
          <p:cNvPr id="37898" name="Picture 10" descr="Caterpillar Type Safety Shoes"/>
          <p:cNvPicPr>
            <a:picLocks noChangeAspect="1" noChangeArrowheads="1"/>
          </p:cNvPicPr>
          <p:nvPr/>
        </p:nvPicPr>
        <p:blipFill rotWithShape="1">
          <a:blip r:embed="rId6"/>
          <a:srcRect t="29721" b="19230"/>
          <a:stretch/>
        </p:blipFill>
        <p:spPr bwMode="auto">
          <a:xfrm>
            <a:off x="1524000" y="4343400"/>
            <a:ext cx="1981200" cy="1011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SPORTS SAFETY SHOES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066800" y="31623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DUNCUN LOW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5574793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LUGANO  II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410200" y="5676900"/>
            <a:ext cx="2430608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SAHARA SAFETY SHOES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629400" y="30480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SPORT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48075" y="31623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BREEZE SPORT</a:t>
            </a:r>
            <a:endParaRPr lang="en-US" dirty="0"/>
          </a:p>
        </p:txBody>
      </p:sp>
      <p:pic>
        <p:nvPicPr>
          <p:cNvPr id="38914" name="Picture 2" descr="Duncun Law Sports Safety Shoes"/>
          <p:cNvPicPr>
            <a:picLocks noChangeAspect="1" noChangeArrowheads="1"/>
          </p:cNvPicPr>
          <p:nvPr/>
        </p:nvPicPr>
        <p:blipFill rotWithShape="1">
          <a:blip r:embed="rId2"/>
          <a:srcRect t="15054" b="16873"/>
          <a:stretch/>
        </p:blipFill>
        <p:spPr bwMode="auto">
          <a:xfrm>
            <a:off x="790575" y="1295400"/>
            <a:ext cx="2381250" cy="1620982"/>
          </a:xfrm>
          <a:prstGeom prst="rect">
            <a:avLst/>
          </a:prstGeom>
          <a:noFill/>
        </p:spPr>
      </p:pic>
      <p:pic>
        <p:nvPicPr>
          <p:cNvPr id="38916" name="Picture 4" descr="Air Sport Safety Shoes"/>
          <p:cNvPicPr>
            <a:picLocks noChangeAspect="1" noChangeArrowheads="1"/>
          </p:cNvPicPr>
          <p:nvPr/>
        </p:nvPicPr>
        <p:blipFill rotWithShape="1">
          <a:blip r:embed="rId3"/>
          <a:srcRect t="21453" b="18619"/>
          <a:stretch/>
        </p:blipFill>
        <p:spPr bwMode="auto">
          <a:xfrm>
            <a:off x="6000750" y="1447800"/>
            <a:ext cx="2381250" cy="1427019"/>
          </a:xfrm>
          <a:prstGeom prst="rect">
            <a:avLst/>
          </a:prstGeom>
          <a:noFill/>
        </p:spPr>
      </p:pic>
      <p:pic>
        <p:nvPicPr>
          <p:cNvPr id="38918" name="Picture 6" descr="Breeze Sport Safety Shoes"/>
          <p:cNvPicPr>
            <a:picLocks noChangeAspect="1" noChangeArrowheads="1"/>
          </p:cNvPicPr>
          <p:nvPr/>
        </p:nvPicPr>
        <p:blipFill rotWithShape="1">
          <a:blip r:embed="rId4"/>
          <a:srcRect t="19491" b="16800"/>
          <a:stretch/>
        </p:blipFill>
        <p:spPr bwMode="auto">
          <a:xfrm>
            <a:off x="3409950" y="1399309"/>
            <a:ext cx="2381250" cy="1517073"/>
          </a:xfrm>
          <a:prstGeom prst="rect">
            <a:avLst/>
          </a:prstGeom>
          <a:noFill/>
        </p:spPr>
      </p:pic>
      <p:pic>
        <p:nvPicPr>
          <p:cNvPr id="38920" name="Picture 8" descr="Sahara Safety Sho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5900" y="4038599"/>
            <a:ext cx="2667000" cy="1536193"/>
          </a:xfrm>
          <a:prstGeom prst="rect">
            <a:avLst/>
          </a:prstGeom>
          <a:noFill/>
        </p:spPr>
      </p:pic>
      <p:pic>
        <p:nvPicPr>
          <p:cNvPr id="38922" name="Picture 10" descr="Lugano I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7034" y="4154233"/>
            <a:ext cx="2381250" cy="130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GUMBOOT SHOES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762000" y="3659211"/>
            <a:ext cx="2209800" cy="30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RUBBER GUMBOOT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0087" y="57912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LUGANO  II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754955"/>
            <a:ext cx="2286000" cy="4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SAHARA SAFETY SHOES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858000" y="33528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TORPEDO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29000" y="3162300"/>
            <a:ext cx="27432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WELLINGTON  GUMBOOT</a:t>
            </a:r>
            <a:endParaRPr lang="en-US" dirty="0"/>
          </a:p>
        </p:txBody>
      </p:sp>
      <p:pic>
        <p:nvPicPr>
          <p:cNvPr id="39938" name="Picture 2" descr="Rubber Gum Bo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36" y="1323109"/>
            <a:ext cx="1709928" cy="2286000"/>
          </a:xfrm>
          <a:prstGeom prst="rect">
            <a:avLst/>
          </a:prstGeom>
          <a:noFill/>
        </p:spPr>
      </p:pic>
      <p:pic>
        <p:nvPicPr>
          <p:cNvPr id="39940" name="Picture 4" descr="Wellington Gum Boo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323109"/>
            <a:ext cx="2381250" cy="1781176"/>
          </a:xfrm>
          <a:prstGeom prst="rect">
            <a:avLst/>
          </a:prstGeom>
          <a:noFill/>
        </p:spPr>
      </p:pic>
      <p:pic>
        <p:nvPicPr>
          <p:cNvPr id="39942" name="Picture 6" descr="Torpedo Gumboot"/>
          <p:cNvPicPr>
            <a:picLocks noChangeAspect="1" noChangeArrowheads="1"/>
          </p:cNvPicPr>
          <p:nvPr/>
        </p:nvPicPr>
        <p:blipFill rotWithShape="1">
          <a:blip r:embed="rId4"/>
          <a:srcRect l="20000" t="4000" r="27346" b="13964"/>
          <a:stretch/>
        </p:blipFill>
        <p:spPr bwMode="auto">
          <a:xfrm>
            <a:off x="7010400" y="1323109"/>
            <a:ext cx="1253836" cy="1953491"/>
          </a:xfrm>
          <a:prstGeom prst="rect">
            <a:avLst/>
          </a:prstGeom>
          <a:noFill/>
        </p:spPr>
      </p:pic>
      <p:pic>
        <p:nvPicPr>
          <p:cNvPr id="39944" name="Picture 8" descr="Industrial Safety and Mining Gum Bo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884589"/>
            <a:ext cx="1828800" cy="1828802"/>
          </a:xfrm>
          <a:prstGeom prst="rect">
            <a:avLst/>
          </a:prstGeom>
          <a:noFill/>
        </p:spPr>
      </p:pic>
      <p:pic>
        <p:nvPicPr>
          <p:cNvPr id="3074" name="Picture 2" descr="Kama Gumbo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7375" y="3654378"/>
            <a:ext cx="1673225" cy="2060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WITHOUT LAYSIS SHOES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447800" y="3065317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AIR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2100" y="51054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PRESIDENT SLIP 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652655" y="5437909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BREEZE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6410325" y="3048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SAINIX WHITE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19525" y="2989117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COSAFE  META </a:t>
            </a:r>
            <a:endParaRPr lang="en-US" dirty="0"/>
          </a:p>
        </p:txBody>
      </p:sp>
      <p:pic>
        <p:nvPicPr>
          <p:cNvPr id="40962" name="Picture 2" descr="Air Without Laysis Safety Shoes"/>
          <p:cNvPicPr>
            <a:picLocks noChangeAspect="1" noChangeArrowheads="1"/>
          </p:cNvPicPr>
          <p:nvPr/>
        </p:nvPicPr>
        <p:blipFill rotWithShape="1">
          <a:blip r:embed="rId2"/>
          <a:srcRect t="24945" b="20363"/>
          <a:stretch/>
        </p:blipFill>
        <p:spPr bwMode="auto">
          <a:xfrm>
            <a:off x="914400" y="1600200"/>
            <a:ext cx="2381250" cy="1302327"/>
          </a:xfrm>
          <a:prstGeom prst="rect">
            <a:avLst/>
          </a:prstGeom>
          <a:noFill/>
        </p:spPr>
      </p:pic>
      <p:pic>
        <p:nvPicPr>
          <p:cNvPr id="40964" name="Picture 4" descr="Sainix white Without Laysis Safety Shoes"/>
          <p:cNvPicPr>
            <a:picLocks noChangeAspect="1" noChangeArrowheads="1"/>
          </p:cNvPicPr>
          <p:nvPr/>
        </p:nvPicPr>
        <p:blipFill rotWithShape="1">
          <a:blip r:embed="rId3"/>
          <a:srcRect l="-400" t="24946" r="400" b="20363"/>
          <a:stretch/>
        </p:blipFill>
        <p:spPr bwMode="auto">
          <a:xfrm>
            <a:off x="6076746" y="1634836"/>
            <a:ext cx="2305254" cy="1260764"/>
          </a:xfrm>
          <a:prstGeom prst="rect">
            <a:avLst/>
          </a:prstGeom>
          <a:noFill/>
        </p:spPr>
      </p:pic>
      <p:pic>
        <p:nvPicPr>
          <p:cNvPr id="40966" name="Picture 6" descr="Cosafe Meta Without Laysis Safety Shoes"/>
          <p:cNvPicPr>
            <a:picLocks noChangeAspect="1" noChangeArrowheads="1"/>
          </p:cNvPicPr>
          <p:nvPr/>
        </p:nvPicPr>
        <p:blipFill rotWithShape="1">
          <a:blip r:embed="rId4"/>
          <a:srcRect t="24364" b="22400"/>
          <a:stretch/>
        </p:blipFill>
        <p:spPr bwMode="auto">
          <a:xfrm>
            <a:off x="3581400" y="1634836"/>
            <a:ext cx="2381250" cy="1267691"/>
          </a:xfrm>
          <a:prstGeom prst="rect">
            <a:avLst/>
          </a:prstGeom>
          <a:noFill/>
        </p:spPr>
      </p:pic>
      <p:pic>
        <p:nvPicPr>
          <p:cNvPr id="40968" name="Picture 8" descr="President Slip on Without Laysis Safety Shoes"/>
          <p:cNvPicPr>
            <a:picLocks noChangeAspect="1" noChangeArrowheads="1"/>
          </p:cNvPicPr>
          <p:nvPr/>
        </p:nvPicPr>
        <p:blipFill rotWithShape="1">
          <a:blip r:embed="rId5"/>
          <a:srcRect t="28801" b="22036"/>
          <a:stretch/>
        </p:blipFill>
        <p:spPr bwMode="auto">
          <a:xfrm>
            <a:off x="1447800" y="3810000"/>
            <a:ext cx="2381250" cy="1170709"/>
          </a:xfrm>
          <a:prstGeom prst="rect">
            <a:avLst/>
          </a:prstGeom>
          <a:noFill/>
        </p:spPr>
      </p:pic>
      <p:pic>
        <p:nvPicPr>
          <p:cNvPr id="40970" name="Picture 10" descr="Breeze Without Laysis Safety Shoes"/>
          <p:cNvPicPr>
            <a:picLocks noChangeAspect="1" noChangeArrowheads="1"/>
          </p:cNvPicPr>
          <p:nvPr/>
        </p:nvPicPr>
        <p:blipFill rotWithShape="1">
          <a:blip r:embed="rId6"/>
          <a:srcRect t="19156" b="16558"/>
          <a:stretch/>
        </p:blipFill>
        <p:spPr bwMode="auto">
          <a:xfrm>
            <a:off x="5343525" y="3962399"/>
            <a:ext cx="2133600" cy="137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954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EAR PROTECTION</a:t>
            </a:r>
            <a:endParaRPr lang="en-US" sz="48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00800" y="2362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BTI-103-CHC </a:t>
            </a:r>
            <a:r>
              <a:rPr lang="en-US" sz="1400" b="1" dirty="0" smtClean="0"/>
              <a:t>Visitors </a:t>
            </a:r>
          </a:p>
          <a:p>
            <a:pPr algn="ctr"/>
            <a:endParaRPr lang="en-US" sz="1400" dirty="0"/>
          </a:p>
        </p:txBody>
      </p:sp>
      <p:pic>
        <p:nvPicPr>
          <p:cNvPr id="46082" name="Picture 2" descr="SV-103-CHC  Visitors spectacles"/>
          <p:cNvPicPr>
            <a:picLocks noChangeAspect="1" noChangeArrowheads="1"/>
          </p:cNvPicPr>
          <p:nvPr/>
        </p:nvPicPr>
        <p:blipFill rotWithShape="1">
          <a:blip r:embed="rId2"/>
          <a:srcRect l="8013" t="19447" r="7847" b="20138"/>
          <a:stretch/>
        </p:blipFill>
        <p:spPr bwMode="auto">
          <a:xfrm>
            <a:off x="6553200" y="1371600"/>
            <a:ext cx="1600201" cy="914400"/>
          </a:xfrm>
          <a:prstGeom prst="rect">
            <a:avLst/>
          </a:prstGeom>
          <a:noFill/>
        </p:spPr>
      </p:pic>
      <p:pic>
        <p:nvPicPr>
          <p:cNvPr id="46084" name="Picture 4" descr="SV-101-CHC  Spectacles"/>
          <p:cNvPicPr>
            <a:picLocks noChangeAspect="1" noChangeArrowheads="1"/>
          </p:cNvPicPr>
          <p:nvPr/>
        </p:nvPicPr>
        <p:blipFill rotWithShape="1">
          <a:blip r:embed="rId3"/>
          <a:srcRect l="7852" t="24862" r="7693" b="28033"/>
          <a:stretch/>
        </p:blipFill>
        <p:spPr bwMode="auto">
          <a:xfrm>
            <a:off x="993775" y="1371600"/>
            <a:ext cx="1673225" cy="748145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14400" y="22098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BTI-101-CHC </a:t>
            </a:r>
          </a:p>
          <a:p>
            <a:pPr algn="ctr"/>
            <a:endParaRPr lang="en-US" sz="1400" dirty="0"/>
          </a:p>
        </p:txBody>
      </p:sp>
      <p:pic>
        <p:nvPicPr>
          <p:cNvPr id="46086" name="Picture 6" descr="SV-201-CHC Spectacles"/>
          <p:cNvPicPr>
            <a:picLocks noChangeAspect="1" noChangeArrowheads="1"/>
          </p:cNvPicPr>
          <p:nvPr/>
        </p:nvPicPr>
        <p:blipFill rotWithShape="1">
          <a:blip r:embed="rId4"/>
          <a:srcRect t="19640" r="11111" b="19753"/>
          <a:stretch/>
        </p:blipFill>
        <p:spPr bwMode="auto">
          <a:xfrm>
            <a:off x="914400" y="2895600"/>
            <a:ext cx="1828800" cy="935182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66800" y="38862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BTI-201-CHC </a:t>
            </a:r>
            <a:endParaRPr lang="en-US" sz="1400" b="1" dirty="0" smtClean="0"/>
          </a:p>
          <a:p>
            <a:pPr algn="ctr"/>
            <a:endParaRPr lang="en-US" sz="1400" dirty="0"/>
          </a:p>
        </p:txBody>
      </p:sp>
      <p:pic>
        <p:nvPicPr>
          <p:cNvPr id="46088" name="Picture 8" descr="SV-102-CHC Spectac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219200"/>
            <a:ext cx="1676400" cy="104641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3886200" y="2438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BTI-102-CHC </a:t>
            </a:r>
            <a:endParaRPr lang="en-US" sz="1400" b="1" dirty="0" smtClean="0"/>
          </a:p>
          <a:p>
            <a:pPr algn="ctr"/>
            <a:endParaRPr lang="en-US" sz="1400" dirty="0"/>
          </a:p>
        </p:txBody>
      </p:sp>
      <p:pic>
        <p:nvPicPr>
          <p:cNvPr id="46090" name="Picture 10" descr="SV-202-CHC  Spectacles"/>
          <p:cNvPicPr>
            <a:picLocks noChangeAspect="1" noChangeArrowheads="1"/>
          </p:cNvPicPr>
          <p:nvPr/>
        </p:nvPicPr>
        <p:blipFill rotWithShape="1">
          <a:blip r:embed="rId6"/>
          <a:srcRect l="4761" t="22334" r="7619" b="21100"/>
          <a:stretch/>
        </p:blipFill>
        <p:spPr bwMode="auto">
          <a:xfrm>
            <a:off x="3810000" y="3048000"/>
            <a:ext cx="1752600" cy="87283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886200" y="4038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BTI-202-CHC </a:t>
            </a:r>
            <a:endParaRPr lang="en-US" sz="1400" b="1" dirty="0" smtClean="0"/>
          </a:p>
          <a:p>
            <a:pPr algn="ctr"/>
            <a:endParaRPr lang="en-US" sz="1400" dirty="0"/>
          </a:p>
        </p:txBody>
      </p:sp>
      <p:pic>
        <p:nvPicPr>
          <p:cNvPr id="46092" name="Picture 12" descr="SV-203-CHC Spectacl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2971800"/>
            <a:ext cx="1953207" cy="12192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6553200" y="42672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BTI-203-CHC </a:t>
            </a:r>
            <a:endParaRPr lang="en-US" sz="1400" b="1" dirty="0" smtClean="0"/>
          </a:p>
          <a:p>
            <a:pPr algn="ctr"/>
            <a:endParaRPr lang="en-US" sz="1400" dirty="0"/>
          </a:p>
        </p:txBody>
      </p:sp>
      <p:pic>
        <p:nvPicPr>
          <p:cNvPr id="46094" name="Picture 14" descr="SV-401-CHC  Spectacles"/>
          <p:cNvPicPr>
            <a:picLocks noChangeAspect="1" noChangeArrowheads="1"/>
          </p:cNvPicPr>
          <p:nvPr/>
        </p:nvPicPr>
        <p:blipFill rotWithShape="1">
          <a:blip r:embed="rId8"/>
          <a:srcRect t="20321" b="20856"/>
          <a:stretch/>
        </p:blipFill>
        <p:spPr bwMode="auto">
          <a:xfrm>
            <a:off x="3810000" y="4648200"/>
            <a:ext cx="1752600" cy="762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886200" y="5486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BTI-401-CHC </a:t>
            </a:r>
            <a:endParaRPr lang="en-US" sz="1400" b="1" dirty="0" smtClean="0"/>
          </a:p>
          <a:p>
            <a:pPr algn="ctr"/>
            <a:endParaRPr lang="en-US" sz="1400" dirty="0"/>
          </a:p>
        </p:txBody>
      </p:sp>
      <p:pic>
        <p:nvPicPr>
          <p:cNvPr id="46096" name="Picture 16" descr="UVEX Safety Eyeware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4572000"/>
            <a:ext cx="1905000" cy="1047751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838200" y="57150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UVEX SAFETY EYEWEAR</a:t>
            </a:r>
            <a:endParaRPr lang="en-US" sz="1400" dirty="0"/>
          </a:p>
        </p:txBody>
      </p:sp>
      <p:pic>
        <p:nvPicPr>
          <p:cNvPr id="46100" name="Picture 20" descr="SV-503-CHC  Chemical Splash Goggle"/>
          <p:cNvPicPr>
            <a:picLocks noChangeAspect="1" noChangeArrowheads="1"/>
          </p:cNvPicPr>
          <p:nvPr/>
        </p:nvPicPr>
        <p:blipFill rotWithShape="1">
          <a:blip r:embed="rId10"/>
          <a:srcRect t="16428" b="20000"/>
          <a:stretch/>
        </p:blipFill>
        <p:spPr bwMode="auto">
          <a:xfrm>
            <a:off x="6667500" y="4876800"/>
            <a:ext cx="1333500" cy="847725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6553200" y="57912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/>
              <a:t>BTI-503-CHC </a:t>
            </a:r>
            <a:endParaRPr lang="en-US" sz="1400" b="1" dirty="0" smtClean="0"/>
          </a:p>
          <a:p>
            <a:pPr algn="ctr"/>
            <a:endParaRPr 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MEDICAL EYEWEAR RS FULL EYE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38200" y="24384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BTI-</a:t>
            </a:r>
            <a:r>
              <a:rPr lang="en-US" sz="1600" dirty="0" smtClean="0"/>
              <a:t>OO1L</a:t>
            </a:r>
            <a:endParaRPr lang="en-US" sz="1600" dirty="0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57912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SOO5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6858000" y="24384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002</a:t>
            </a:r>
            <a:endParaRPr lang="en-US" sz="1400" dirty="0"/>
          </a:p>
        </p:txBody>
      </p:sp>
      <p:pic>
        <p:nvPicPr>
          <p:cNvPr id="1026" name="Picture 2" descr="SRD-SOO1L RS Full Eyew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46" y="1285874"/>
            <a:ext cx="1618660" cy="1076326"/>
          </a:xfrm>
          <a:prstGeom prst="rect">
            <a:avLst/>
          </a:prstGeom>
          <a:noFill/>
        </p:spPr>
      </p:pic>
      <p:pic>
        <p:nvPicPr>
          <p:cNvPr id="1028" name="Picture 4" descr="SRD-S005 RS Full Eyew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419600"/>
            <a:ext cx="1847850" cy="1228726"/>
          </a:xfrm>
          <a:prstGeom prst="rect">
            <a:avLst/>
          </a:prstGeom>
          <a:noFill/>
        </p:spPr>
      </p:pic>
      <p:pic>
        <p:nvPicPr>
          <p:cNvPr id="1030" name="Picture 6" descr="Yellow Gama Eyewear"/>
          <p:cNvPicPr>
            <a:picLocks noChangeAspect="1" noChangeArrowheads="1"/>
          </p:cNvPicPr>
          <p:nvPr/>
        </p:nvPicPr>
        <p:blipFill rotWithShape="1">
          <a:blip r:embed="rId4"/>
          <a:srcRect l="6202" t="9020"/>
          <a:stretch/>
        </p:blipFill>
        <p:spPr bwMode="auto">
          <a:xfrm>
            <a:off x="857546" y="4495800"/>
            <a:ext cx="1733254" cy="111789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838200" y="57150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GAMMA EYEWEAR</a:t>
            </a:r>
            <a:endParaRPr lang="en-US" sz="1400" dirty="0"/>
          </a:p>
        </p:txBody>
      </p:sp>
      <p:pic>
        <p:nvPicPr>
          <p:cNvPr id="1032" name="Picture 8" descr="SRD-S002 RS Full Eyewe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285481"/>
            <a:ext cx="1619250" cy="1076719"/>
          </a:xfrm>
          <a:prstGeom prst="rect">
            <a:avLst/>
          </a:prstGeom>
          <a:noFill/>
        </p:spPr>
      </p:pic>
      <p:pic>
        <p:nvPicPr>
          <p:cNvPr id="1034" name="Picture 10" descr="SRD-S006 RS Full Eyewe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895600"/>
            <a:ext cx="1619250" cy="1076719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6858000" y="40386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006</a:t>
            </a:r>
            <a:endParaRPr lang="en-US" sz="1400" dirty="0"/>
          </a:p>
        </p:txBody>
      </p:sp>
      <p:pic>
        <p:nvPicPr>
          <p:cNvPr id="1036" name="Picture 12" descr="SRD-S001 RS Full Eyewe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8550" y="1209281"/>
            <a:ext cx="1619250" cy="1076719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733800" y="2362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001</a:t>
            </a:r>
            <a:endParaRPr lang="en-US" sz="1400" dirty="0"/>
          </a:p>
        </p:txBody>
      </p:sp>
      <p:pic>
        <p:nvPicPr>
          <p:cNvPr id="1038" name="Picture 14" descr="SRD-S004 RS Full Eyewe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2819400"/>
            <a:ext cx="1619250" cy="1076719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657600" y="3962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OO4</a:t>
            </a:r>
            <a:endParaRPr lang="en-US" sz="1400" dirty="0"/>
          </a:p>
        </p:txBody>
      </p:sp>
      <p:pic>
        <p:nvPicPr>
          <p:cNvPr id="1040" name="Picture 16" descr="SRD-S001LW5 RS Full Eyewe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4495800"/>
            <a:ext cx="1504064" cy="100012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858000" y="56388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001LW5</a:t>
            </a:r>
            <a:endParaRPr lang="en-US" sz="1400" dirty="0"/>
          </a:p>
        </p:txBody>
      </p:sp>
      <p:pic>
        <p:nvPicPr>
          <p:cNvPr id="1042" name="Picture 18" descr="SRD-SOO3 RS Full Eyewea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8200" y="2895600"/>
            <a:ext cx="1618659" cy="1076326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914400" y="40386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BTI-</a:t>
            </a:r>
            <a:r>
              <a:rPr lang="en-US" sz="1400" dirty="0" smtClean="0"/>
              <a:t>003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REFLECTIVE TAPE</a:t>
            </a:r>
            <a:endParaRPr lang="en-US" sz="4000" dirty="0"/>
          </a:p>
        </p:txBody>
      </p:sp>
      <p:pic>
        <p:nvPicPr>
          <p:cNvPr id="18" name="Content Placeholder 15" descr="2'' MICRO PRISMATIC G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2950" y="1676400"/>
            <a:ext cx="2089354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Orange Microprismat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96" y="1676400"/>
            <a:ext cx="215660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1302826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676400"/>
            <a:ext cx="244270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Green Trim..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91000"/>
            <a:ext cx="223344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Orange tri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191000"/>
            <a:ext cx="2299138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silver reflective tap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4191000"/>
            <a:ext cx="2653393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8001000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u="sng" dirty="0" smtClean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DISPOSABLE CAP</a:t>
            </a:r>
            <a:endParaRPr lang="en-US" sz="6600" u="sng" dirty="0"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Picture 3" descr="http://www.thea-tex.com/images/Surgeon's-C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18288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Surgeons Caps</a:t>
            </a:r>
            <a:endParaRPr lang="en-US" sz="2800" dirty="0"/>
          </a:p>
        </p:txBody>
      </p:sp>
      <p:pic>
        <p:nvPicPr>
          <p:cNvPr id="1026" name="Picture 2" descr="Sergeon 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409700"/>
            <a:ext cx="1981200" cy="2476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733800" y="3733800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Bouffant Caps</a:t>
            </a:r>
            <a:endParaRPr lang="en-US" sz="2800" dirty="0"/>
          </a:p>
        </p:txBody>
      </p:sp>
      <p:pic>
        <p:nvPicPr>
          <p:cNvPr id="1028" name="Picture 4" descr="http://t1.gstatic.com/images?q=tbn:ANd9GcTu8iQVFz10sItXKGs-OE7jmCHR1gnmSPMqJuaoiFIXNv5v05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105275"/>
            <a:ext cx="2143125" cy="2143125"/>
          </a:xfrm>
          <a:prstGeom prst="rect">
            <a:avLst/>
          </a:prstGeom>
          <a:noFill/>
        </p:spPr>
      </p:pic>
      <p:pic>
        <p:nvPicPr>
          <p:cNvPr id="18" name="Picture 17" descr="http://www.thea-tex.com/images/BOUFFANT-CAP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505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USES OF REFLECTIVE TAPES</a:t>
            </a:r>
            <a:endParaRPr lang="en-US" dirty="0"/>
          </a:p>
        </p:txBody>
      </p:sp>
      <p:pic>
        <p:nvPicPr>
          <p:cNvPr id="16" name="Content Placeholder 7" descr="IMG_21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7925" y="1537855"/>
            <a:ext cx="2639675" cy="2500745"/>
          </a:xfrm>
        </p:spPr>
      </p:pic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8" descr="saldana_jacket.jpg"/>
          <p:cNvPicPr>
            <a:picLocks noChangeAspect="1"/>
          </p:cNvPicPr>
          <p:nvPr/>
        </p:nvPicPr>
        <p:blipFill rotWithShape="1">
          <a:blip r:embed="rId3"/>
          <a:srcRect l="9848" t="8333" r="8333" b="8839"/>
          <a:stretch/>
        </p:blipFill>
        <p:spPr bwMode="auto">
          <a:xfrm>
            <a:off x="4384964" y="1524000"/>
            <a:ext cx="2244436" cy="2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Nomex_Coverall.jpg"/>
          <p:cNvPicPr>
            <a:picLocks noChangeAspect="1"/>
          </p:cNvPicPr>
          <p:nvPr/>
        </p:nvPicPr>
        <p:blipFill rotWithShape="1">
          <a:blip r:embed="rId4"/>
          <a:srcRect l="20000" r="19091"/>
          <a:stretch/>
        </p:blipFill>
        <p:spPr bwMode="auto">
          <a:xfrm>
            <a:off x="6858000" y="1371600"/>
            <a:ext cx="13923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Safety-Reflective-Jacket-DFJ1005-.jpg"/>
          <p:cNvPicPr>
            <a:picLocks noChangeAspect="1"/>
          </p:cNvPicPr>
          <p:nvPr/>
        </p:nvPicPr>
        <p:blipFill rotWithShape="1">
          <a:blip r:embed="rId5"/>
          <a:srcRect l="3636" t="10428" r="2909" b="11497"/>
          <a:stretch/>
        </p:blipFill>
        <p:spPr bwMode="auto">
          <a:xfrm>
            <a:off x="3505200" y="4114800"/>
            <a:ext cx="3560620" cy="20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Narkisim" pitchFamily="34" charset="-79"/>
                <a:cs typeface="Narkisim" pitchFamily="34" charset="-79"/>
              </a:rPr>
              <a:t>Vehicle Marking Tapes</a:t>
            </a:r>
            <a:endParaRPr lang="en-US" sz="4800" dirty="0"/>
          </a:p>
        </p:txBody>
      </p:sp>
      <p:pic>
        <p:nvPicPr>
          <p:cNvPr id="16" name="Content Placeholder 5" descr="org_23058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447800"/>
            <a:ext cx="2667000" cy="3124200"/>
          </a:xfrm>
        </p:spPr>
      </p:pic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data:image/jpeg;base64,/9j/4AAQSkZJRgABAQAAAQABAAD/2wBDAAkGBwgHBgkIBwgKCgkLDRYPDQwMDRsUFRAWIB0iIiAdHx8kKDQsJCYxJx8fLT0tMTU3Ojo6Iys/RD84QzQ5Ojf/2wBDAQoKCg0MDRoPDxo3JR8lNzc3Nzc3Nzc3Nzc3Nzc3Nzc3Nzc3Nzc3Nzc3Nzc3Nzc3Nzc3Nzc3Nzc3Nzc3Nzc3Nzf/wAARCACgAKADASIAAhEBAxEB/8QAGwAAAQUBAQAAAAAAAAAAAAAAAgEDBAUGAAf/xAA7EAACAQMCBQIDBQcDBAMAAAABAgMABBEFIQYSMUFRImETcZEUMoGx0RUjQlJyocEHM+EkQ1NigvDx/8QAGQEAAwEBAQAAAAAAAAAAAAAAAAIDBAEF/8QAIBEAAwEBAAICAwEAAAAAAAAAAAECEQMSIQQxEyJBYf/aAAwDAQACEQMRAD8AiMXOG5RRx7sdjvQfCKpznO/anFcAZViu3ivWPOOKgNgAhs7UbrzgZGCdia7LHlw2TjNInMH9W9ACNEF9J38YGKXm5AEVc5p1Tz8zHbAxWr4U4ZgubWLUL9i6vnkiGwI8mlu1C1jxDp+jNKARzc2f81a6NoNxqkZmDpFHzcodgfUfYCtbxHZ2yaDMkcMScuBEFXHqJAAqy0y0Flp9vbKApRPVj+bvWavkNzqLzx/b2UcfCen/AGcq00rTf+ToB+FYi4RFleIufQ7JzY6kGvTtZ1CHSbJriU5cnlRP5mNUvDOjQypHq10C1xMzOqY9K5PWuc+rlNs7fNN4jEmGSMFijiPoWK7UnJhSdifNemcS30GmaLcXFwisgUqqkD1EjYV5ZC0kkcUhwAVyyjzV+XV2tI9I8R0gc537YpI05wOboOpowqspOB96kXLZ5SOvQnrVSRxCg8vMc9sU1JumB8hSvmMjCADwKFeZzjmOCKAFRucYI+YpDFkHGwHSjCmMADcDegkYoM8ucigAY9jgnIogqnG569jTEWWbYYzvvRy5VvwJzmgAmbsRgDpQ/ej5RXGVZJSy/cxvmuyTylcBD3NGAFCxYDfoME0QcGXoeU+1NqTGmOpJ2oivrBJbHgCgCXF6wUB6nH1r1azt0t7WC3i+5EgUfSsLwjohvXN1MSsMMo9OPvkb/St1eXKWVrcXT55YkZj746CsfetaRq5S5Wsor28fU+K7TS4MfZ7Mi4uGHdgNgfrWm3LVm+C7KWO0uNTuTm4vpDIcjdRnb86vL+7TT9OuLuT7sKFj+H/NQr7xFl9GO1r4vEPEiWcB/cQAoWHQD+I/4raW0aRxKsQwigKo8AbCqvh7TfsOnoxXE84EkrHrk74/vUnXtQXSdKnuMZYDljXyx6Cmb1pIVT4/szA/6gaydV1BdKg2t7R+aVh/E3j8Kh6RZTahKtvbqC589FHkntU3hrht9XnmluJWSLm5pHAyXYnJAr0Ky0+z0y1+FZxKi9z1J+Z71Z9Fznxn7IqHb1mD4j06z0DRY2kdpbyaQKG5vrt4rPrjn5SRv0NTeLb461q0gUkQ23oX69aioowCNh3Yb1bm3nsleb6EcGPGCSM996RUVsM5xknYVc6Vw/earh4wFiA/3XOw+Xmouv2H7KvhbNOJT8MPzKmMZyPJ8U6tN+Jxy0tIRYNnfHzNCyGSPlYen260JDYAOxPfFSURlTwQN6YUhqPhOUUE8tOBC7cxwB3HShcESZyRnvRYYHZgfzrgEFMqrHqjDYVKjKsnIQcDcU0sbIPV42FPJEVwWBAPmugBGWMnsOoqdZW7XNxDbxL+8kcIpz0puBRIDkYx7VpOBtPE2qfbGxyWwI/+RG30GaTo/GdKRO0ja2FpFY2sdtCMKgA+Z8/Wm9ZspNR02W0QhfikBiTjC53qXnL4pwHG1ec29024BBAsMCRRjCRgKo9hUPWrFtRsRZhgkTSIZie6g5I/HAqzAwKbl2I8E71zQBypZQB6eny7VnOJrebVtVtdOg3EY+I5PRc9/pWj5MPtQw26QzzzjeSYjmPgAYA+X611PHqOP2gbGzhsbWO1gUKiDt3Pc1X8VzzWeiXc9sQJQAqE9iTj/NW4G4LHrWH4z137Qz6dbYaJMfFP85zkAewOCabnLqxbalGPjtXjQDAyW3OPvd6uuH9Gl1O85DhYEw0rDrjwPc1VwxS3EirF6XZuULg4Jr1TSdMj02yW3QguRmRu7N5/Otfa1M4jPynyrWPQQJbwpDCOSKMcqqPFYTULEa9xpNBE+FQBGbwqjLf3NbPWtRj0nT2uHb1fdjHct2qk/wBP7Pktrq+kJeaaUgv7dTj8cj8Kyw3KdF7xtT/BzUOFdLhsJGX4qPEpf4mcnYeKwUb/ABR6B13Getet6pcW9tYzz3ZCwKh5yfHTFeQRSY9SrjK5q/x6damS7yk1g7JGCxOf+Kjs3ws7knxRibmbJz88VxfmAbA5T3rQQG5E9WHGSBsc9aR2d+VSu2PNOq6v/wA0ManOSRjptTHAhzIvpY5x2r0jgyy+zaKrybNMxkOeuOg/tWI0m1a+v4baMbudz7dz9PzFepxKscSIgwirhR4GKy/Jp5hp4r+nRpgknqaI7Y+dcCcEml2YYOfwrGaAwwoJdwP6hRfDAXIO3g0DAlduo7UAGCAaQ7t7GuPQ0kkiRxMzkKqrzMx7AdaAKTjDVJNP05YrbPx7jKqw/gXua86+H6gApYDoSasda1A61qMt0jMIAOWEHb0+fx60xpsE17ex2sIVmcgAnt5/tW7lCiNZl6V5VhqeDNMaQ/tCePlRRiIEdT5rXMQis5wANznsKbt4UtoI7eM+mNAB8htWU401duYaXBIVLDNw48dhWZ70ousiSs1K4uOJ+IEt7Zj9nUlYSCcFf4n/ADxW9tLeGzt47e3XlijXA/WqPhLR2s4PtNyvLcSqAqY/218fOn+LdQFnprRxtiWfKL5x3Ndr9moQqWJ0zM8aawdVcWVk2baBuaSTtI3cD2HX3ouHOFjeRR3Opn4cJ+6i7Fx59qjcMab+09QJkUi2iAMhYH1dsCvREUc3KFwFyABT3a5pRIkT+R+TM1xDw1ZHTWksLYRSwrzAKfvAeawpVScDp4r0HijiCHT43tLcCW5dSGAO0YI7/pXnbsc7jHvVPj+Wexe3jvoQepCMDcdaGIEALtze9LG2458D2p6JPiYOMsTgVpbwivs13AtjgS3nIN/Qh9hu398D8K2JO9RtJtEsrGGBPuxpge9Sdq8zpXlTZuhYsOxnrXAkGkwRRCkGCjOVx3BpWHNSJsSPO9EDQAKjrmsxxpqUcNmbFJcSz4Lgdkz/AJrSg5wteXcT3S3GvXUgHMFYIvjYY/OrcI8qwTpWSR0cKMKo5T2rScF2hl1BrkphLdSOb/2P6D86zNssxDOkbOw6qi5+Vei8MWDabosUcufjSn4knsT2+mKv2rJwjyna0tkHXPTOaq4NGtILyW6ZTPcO5fmfHpPtirRjtgd6ILgAY2rGnhpxMCPIHMcgncnsKw+sO2v64sNmHZUHIu+2M7t8t63TqGRgQcEFfrUOw02109MW0SoSMM5HqP400X4Nv+i1OrA9OsYtOtFt7cdPvN3Y9zULiDVF020YROv2pxiJSM7+flUvU9Qi02zeeU5J2RB1dvAFUujaTPd3f7Y1beVt44WH3fH08V1e/wBmcfpYjPR8OapcRG55CXclj8VsM3vVDKhJBHTPWvXifVlidhnevJ7rkEshQ5UucfLNaeNut9EOsKcIbFi4OAd+9X3B1k91rKFt4oSXY42OOn51RRBpVYMMEbCvSOD7BLTSFcAhpzzn5dBVO1pSJynyZftk8o8muxilP3vlSV5xtOrs77V1dt070AEGGRREjpQACl7igCt1++XTdLuLgn1cvKo7knYV5tp9lPf3CJCjyuzcucbD3J7VpeNbo3d6ljH6hFjOO8hGw+mK02l2P7O0yG3iCxyBBznrlu+a0TX4p/1kWvOhdC0eDRrX4cWWlbBlk7sf0qzye5pkyTAqqiN275yK5JpQf30IH9LZqDbftlUsWD25xmlOfFNRTh1B5XX+oUXxVOw5j+FcOhMSRtTEsnwo3kYEqgJIAyTThJI2GB5NDv2JxQBVWFnPNdftHVFX4xGIYe0K/rVm7j7zMAB1JOMCuIAGSdu5PasJxRr4vnazsz/0oJ52H/cP6VSIdvBapQtJPE3E3Oslnprnl6STr37EL+tY+Uk7fTFdMHKnlJ396aHPjl6kd63RChYjHdun7JdssYYF1LJkEgHBI8Vu7PivTAqxvHNbquAMpkY+Yrz45dCVbpvtSRSSZCyscdjR05K17Oxfj9Hr9vcQ3MfxYJFkQ78ynP8A+U6dhntXk0Ek9uwMM8kZG4KNg5rXaNxVnlh1IgE7LN2P9QrLfx2lqNE9UzV5rsZNIjK4BU5B6Gj2B3/tWcqcmzGm7mZLeGSaQgJGpYk+AKdYjaspq0z6/fDTbRz9lQ5mcfxY/wACmlaK3hH4V0pru7k1K6zIC7MnMPvMT1/Ctic8xyQcV0SJbwrHGMIq4AArsjlz3NFU6YTOI5ThsiukY8pJ8Uqj05oW3G/cilGCfbCjsKU9KDqcmlJyuBQAW2KAHO/X2o1XAydzWK4u19zIbKxf04/eOpxnHYGniHb9C1SlaxrjHWxKwsLWRgiH98w/iPZfcVl1GN8+fpSMzld8Y+XWkBO5PjFb4lSsRjqvJ6wsjlA9qafIHTK06i/EBHSm5MquKcXBpCVYg/jRhvWFJ+RoJCTjBJPyoMhzggoe9dOE1i3KSGyfPilUlSCx5hmmUDZyjbY3pQC7kE7gZHzoYGm4e1w2FwkV1MRaEYw2/IfbxW4injuFDRn0EZVh0IrygoQBzf8ANTbHVL3TnDW0/oPVJN1/v0rN04eXtF+fXPTNhxHqLrJHpto2LibCs38oPb5mrXS9Og062WKIDOPU/wDMaxvD0wl1w3F9OjM6khnGPVW0sdQttQhZ7WUOqOyMR2IqHSfBYi0Py9khmyCPFN7kgCldSDtRKMDNRKBE7YpsnLqB23os5zmmozl3YewFADtKoBPeuG5+dZbirXmgk/Z1jJyzFcyyfyjwPemmXTwWqUrSFxTxHNJcPY2UjRQxkrJIvVz4HtWRLFn9TkgVIkKFAcE7beaiNyDBKnPQKK9CIUr0Y6p0x3DGMKFPsKH1AgYyB2pyVgwBB5f81FZizdCSO4pxB4TZA5cDfFczEgscEdqYjhJJdidjsK4MclcYwKDpIU/DZQu4Ixk0bRqTso5vNMKJRhWH4jtTqs4GXO1dODvIFQL1FIEw2PpQyb42ziuMgXDHYVwBxxzDDbmiLoijm/WmYpA+OUg580k2zjILDGR866gJQlXABz9Kk6Zq8ml3hlgJaN8CWM9GA8eDVWjMxAPQ04sYBGN65UprGdl49PVbS5juIo5FYMjjKsKlNhQd68w0nWrnS3MaASQsc8rZ29x71u9J1JNTsYrqHmET9mG4I2Irz75OH6+jZHRP0T3yBsOtFFHhcUBPNjfvUfXdTXSdMkuMBpB6Y0J6knFTSe4P5Z7K/inXTpsf2e0x9rkGcn+Aef0FYMyEj1li5OWLbkk9TTkt3LezPPPvK7cxbx7D8qAOoHMRuD3r0OfNQv8ATH0vyYy5Z29Ck++ajSqUYsx9Z6HxUqVCH9DcpbfaoMjssmDluXck1UmSAfQC53x1PmhQEEkYA9qB5XkQArjxRxHEe/WgBuRhlgAQO4HehkChc/8A008QuebPzpkqrggZ+tcAfEhcbZ+WKeyHTlIptPJB+dc0ipv1PzroDhxkgHam5AWTA6eKBZjzgY2PX2ollLZ5QOYdB5oA6JGHLsO+2KfkzyZ227UAlHMARgkZpwlSu+KAGScjYbkdqbIfY4INOEorAjHtiikB5Qc4JPSgBVPMFwM4p+zurmzVkguZoFzsFbaosXMjEHp1HtT2zDbrQ0n9nU8Lrh/WXs7uaS8uZp4XXqzFuVh7e9Qtf1afVbkSyR8kS4CR+Pf51X83w1Iwc+cUKSKWGepPeprlKejO21gscpUEgAk9RRsCffPt0pp/3b4UZx4pBIwIPYHBNUEQTFy3ypsJz5LjYU/E4kJHTBpZAQGwdsZo0CJzFjgDYV3ME6Gno05RgHfFNTqoPqBx7UaApdeoocZX00yJOcDCkdRTqtygDofFD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7" descr="8.6-polar.jpg"/>
          <p:cNvPicPr>
            <a:picLocks noChangeAspect="1"/>
          </p:cNvPicPr>
          <p:nvPr/>
        </p:nvPicPr>
        <p:blipFill rotWithShape="1">
          <a:blip r:embed="rId3"/>
          <a:srcRect l="7925" r="11888"/>
          <a:stretch/>
        </p:blipFill>
        <p:spPr bwMode="auto">
          <a:xfrm>
            <a:off x="3588327" y="1447800"/>
            <a:ext cx="23829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images.jpg"/>
          <p:cNvPicPr>
            <a:picLocks noChangeAspect="1"/>
          </p:cNvPicPr>
          <p:nvPr/>
        </p:nvPicPr>
        <p:blipFill rotWithShape="1">
          <a:blip r:embed="rId4"/>
          <a:srcRect l="4262" r="6533"/>
          <a:stretch/>
        </p:blipFill>
        <p:spPr bwMode="auto">
          <a:xfrm>
            <a:off x="6206836" y="1447800"/>
            <a:ext cx="217516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33600"/>
            <a:ext cx="8229600" cy="1524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  THANKING </a:t>
            </a:r>
            <a:r>
              <a:rPr lang="en-US" sz="8000" dirty="0" smtClean="0"/>
              <a:t>YOU</a:t>
            </a:r>
            <a:br>
              <a:rPr lang="en-US" sz="8000" dirty="0" smtClean="0"/>
            </a:b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858491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dirty="0"/>
              <a:t>Address: Nehru Complex, Near Mother Dairy, Delhi-110091, India</a:t>
            </a:r>
          </a:p>
          <a:p>
            <a:r>
              <a:rPr lang="en-US" dirty="0"/>
              <a:t>Mobile: +91 9355238340, 9355238341</a:t>
            </a:r>
          </a:p>
          <a:p>
            <a:r>
              <a:rPr lang="en-US" dirty="0"/>
              <a:t>Website: www.buytmindustries.co.in</a:t>
            </a:r>
          </a:p>
          <a:p>
            <a:r>
              <a:rPr lang="en-US" dirty="0" smtClean="0"/>
              <a:t>Email </a:t>
            </a:r>
            <a:r>
              <a:rPr lang="en-US" dirty="0"/>
              <a:t>ID: </a:t>
            </a:r>
            <a:r>
              <a:rPr lang="en-US" dirty="0" smtClean="0">
                <a:hlinkClick r:id="rId2"/>
              </a:rPr>
              <a:t>info@buytmindustries.co.in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sales@buytmindustries.co.in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457575"/>
            <a:ext cx="156189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6315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u="sng" dirty="0" smtClean="0"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DISPOSABLE CAP</a:t>
            </a:r>
            <a:endParaRPr lang="en-US" sz="6600" u="sng" dirty="0"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26626" name="Picture 2" descr="http://t3.gstatic.com/images?q=tbn:ANd9GcQqEn9CRzY8D5xj42Gj3b__uZYnwZ2fe1s6dRKDKans0S9uLWlel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3657600" cy="249253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85320" y="4343400"/>
            <a:ext cx="371048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Shower Caps Transparent clear </a:t>
            </a:r>
            <a:endParaRPr lang="en-US" sz="2800" dirty="0"/>
          </a:p>
        </p:txBody>
      </p:sp>
      <p:pic>
        <p:nvPicPr>
          <p:cNvPr id="5122" name="Picture 2" descr="Hood Cap"/>
          <p:cNvPicPr>
            <a:picLocks noChangeAspect="1" noChangeArrowheads="1"/>
          </p:cNvPicPr>
          <p:nvPr/>
        </p:nvPicPr>
        <p:blipFill rotWithShape="1">
          <a:blip r:embed="rId3"/>
          <a:srcRect l="19712" t="7576" r="23122"/>
          <a:stretch/>
        </p:blipFill>
        <p:spPr bwMode="auto">
          <a:xfrm>
            <a:off x="5486400" y="2722418"/>
            <a:ext cx="2410691" cy="25353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62600" y="53340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Hood Cap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57200"/>
            <a:ext cx="7387046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DISPOSABLE MASKS</a:t>
            </a:r>
            <a:endParaRPr lang="en-US" sz="6600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491" y="3318164"/>
            <a:ext cx="227560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Disposable Face mask</a:t>
            </a:r>
            <a:endParaRPr lang="en-US" sz="2000" dirty="0"/>
          </a:p>
        </p:txBody>
      </p:sp>
      <p:pic>
        <p:nvPicPr>
          <p:cNvPr id="27654" name="Picture 6" descr="http://www.thea-tex.com/images/Head-Loop-Mask-needs-edi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0"/>
            <a:ext cx="1672046" cy="1828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95900" y="3179618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 Loop Face Mask</a:t>
            </a:r>
            <a:endParaRPr lang="en-US" sz="2000" dirty="0"/>
          </a:p>
        </p:txBody>
      </p:sp>
      <p:pic>
        <p:nvPicPr>
          <p:cNvPr id="4098" name="Picture 2" descr="http://t0.gstatic.com/images?q=tbn:ANd9GcQp41has7U2mAxlhYj5p_wcjwmUn6Z5tBvsO0rEeyWQTVPdbFxn"/>
          <p:cNvPicPr>
            <a:picLocks noChangeAspect="1" noChangeArrowheads="1"/>
          </p:cNvPicPr>
          <p:nvPr/>
        </p:nvPicPr>
        <p:blipFill rotWithShape="1">
          <a:blip r:embed="rId3"/>
          <a:srcRect l="18457" t="7142" r="18732" b="9741"/>
          <a:stretch/>
        </p:blipFill>
        <p:spPr bwMode="auto">
          <a:xfrm>
            <a:off x="845127" y="1523999"/>
            <a:ext cx="1579418" cy="1773383"/>
          </a:xfrm>
          <a:prstGeom prst="rect">
            <a:avLst/>
          </a:prstGeom>
          <a:noFill/>
        </p:spPr>
      </p:pic>
      <p:pic>
        <p:nvPicPr>
          <p:cNvPr id="4102" name="Picture 6" descr="http://www.thea-tex.com/images/N95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38600"/>
            <a:ext cx="3352800" cy="120700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5576455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N95 Particulate Respirator Mask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105400" y="5486400"/>
            <a:ext cx="3276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Tie On Mask</a:t>
            </a:r>
          </a:p>
          <a:p>
            <a:pPr algn="ctr"/>
            <a:r>
              <a:rPr lang="en-US" sz="2000" dirty="0" smtClean="0"/>
              <a:t>Available in 1/2/3/4 ply</a:t>
            </a:r>
            <a:endParaRPr lang="en-US" sz="2000" dirty="0"/>
          </a:p>
        </p:txBody>
      </p:sp>
      <p:pic>
        <p:nvPicPr>
          <p:cNvPr id="9220" name="Picture 4" descr="Tie-On Ma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810000"/>
            <a:ext cx="134112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80922" y="5638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4-Ply Anti Fog Visor Face Mask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62000" y="27432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1-Ply Face Mask</a:t>
            </a:r>
            <a:endParaRPr lang="en-US" sz="1600" dirty="0"/>
          </a:p>
        </p:txBody>
      </p:sp>
      <p:pic>
        <p:nvPicPr>
          <p:cNvPr id="40962" name="Picture 2" descr="http://www.thea-tex.com/images/VISOR--MA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725" y="4114800"/>
            <a:ext cx="1298475" cy="1447800"/>
          </a:xfrm>
          <a:prstGeom prst="rect">
            <a:avLst/>
          </a:prstGeom>
          <a:noFill/>
        </p:spPr>
      </p:pic>
      <p:pic>
        <p:nvPicPr>
          <p:cNvPr id="40964" name="Picture 4" descr="http://www.thea-tex.com/images/pro-sms-ma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155" y="1371600"/>
            <a:ext cx="1250245" cy="1298332"/>
          </a:xfrm>
          <a:prstGeom prst="rect">
            <a:avLst/>
          </a:prstGeom>
          <a:noFill/>
        </p:spPr>
      </p:pic>
      <p:pic>
        <p:nvPicPr>
          <p:cNvPr id="40966" name="Picture 6" descr="http://www.thea-tex.com/images/4-Ply-Mask-with-Activated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080509"/>
            <a:ext cx="1143000" cy="140589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62000" y="5562600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4-PlyActivated Carbon</a:t>
            </a:r>
          </a:p>
          <a:p>
            <a:pPr algn="ctr"/>
            <a:r>
              <a:rPr lang="en-US" sz="1600" dirty="0" smtClean="0"/>
              <a:t>Face Mask</a:t>
            </a:r>
            <a:endParaRPr lang="en-US" sz="1600" dirty="0"/>
          </a:p>
        </p:txBody>
      </p:sp>
      <p:pic>
        <p:nvPicPr>
          <p:cNvPr id="40968" name="Picture 8" descr="http://3.imimg.com/data3/IN/AT/MY-591436/disposable-mask-500x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4099" y="1524000"/>
            <a:ext cx="1587501" cy="80010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00400" y="23622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2-Ply Elastic Green Face Mask</a:t>
            </a:r>
            <a:endParaRPr lang="en-US" sz="1600" dirty="0"/>
          </a:p>
        </p:txBody>
      </p:sp>
      <p:pic>
        <p:nvPicPr>
          <p:cNvPr id="3080" name="Picture 8" descr="http://healthkart-prod.s3.amazonaws.com/110/10925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310640"/>
            <a:ext cx="1219200" cy="128016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172200" y="26670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3-Ply Elastic Green Face Mask</a:t>
            </a:r>
            <a:endParaRPr lang="en-US" sz="1600" dirty="0"/>
          </a:p>
        </p:txBody>
      </p:sp>
      <p:pic>
        <p:nvPicPr>
          <p:cNvPr id="3082" name="Picture 10" descr="http://www.achooallergy.com/images/products/mask-gallery/allergyzone-front-lar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4225" y="3048000"/>
            <a:ext cx="1308675" cy="1514476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4600" y="4648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3-Ply 95% Filter Face Mask</a:t>
            </a:r>
            <a:endParaRPr lang="en-US" sz="1600" dirty="0"/>
          </a:p>
        </p:txBody>
      </p:sp>
      <p:pic>
        <p:nvPicPr>
          <p:cNvPr id="3084" name="Picture 12" descr="http://p.globalsources.com/IMAGES/PDT/B1056945717/Face-Mas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276599"/>
            <a:ext cx="1524000" cy="152400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324600" y="4876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3-Ply 99% Filter Face Mask</a:t>
            </a:r>
            <a:endParaRPr lang="en-US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1" y="457200"/>
            <a:ext cx="7387046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RESPIRATIORY MASKS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2200" y="57150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Venus V-500 Half Face Mask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838200" y="32004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3M 6800 Full Face Mask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56388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Venus V 666 Full Face Mask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733800" y="2895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Fire Escape Mask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810000" y="54864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Venus V-414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6172200" y="30480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Venus V777 Full Face Mask</a:t>
            </a:r>
            <a:endParaRPr lang="en-US" sz="1600" dirty="0"/>
          </a:p>
        </p:txBody>
      </p:sp>
      <p:pic>
        <p:nvPicPr>
          <p:cNvPr id="18" name="Picture 17" descr="C:\Documents and Settings\Sunita\Local Settings\Temporary Internet Files\Content.Word\MASK VENUS V777.jpg"/>
          <p:cNvPicPr/>
          <p:nvPr/>
        </p:nvPicPr>
        <p:blipFill rotWithShape="1">
          <a:blip r:embed="rId2"/>
          <a:srcRect r="7346" b="19603"/>
          <a:stretch/>
        </p:blipFill>
        <p:spPr bwMode="auto">
          <a:xfrm>
            <a:off x="6096000" y="1371600"/>
            <a:ext cx="218425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917" y="1447800"/>
            <a:ext cx="169368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457" y="3729038"/>
            <a:ext cx="157394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733800"/>
            <a:ext cx="20335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4" descr="cid:image001.jpg@01CE03CA.98B48E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29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6975" y="3867020"/>
            <a:ext cx="1847850" cy="18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38201" y="457200"/>
            <a:ext cx="7387046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RESPIRATIORY MASKS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en-US" sz="4800" b="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DISPOSABLE SHOE COVER</a:t>
            </a:r>
            <a:endParaRPr lang="en-US" sz="4800" b="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12" name="Picture 8" descr="http://3.imimg.com/data3/EH/YI/MY-2568473/disposable-shoe-cover-blue-colour-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910" y="1371600"/>
            <a:ext cx="1536290" cy="1524000"/>
          </a:xfrm>
          <a:prstGeom prst="rect">
            <a:avLst/>
          </a:prstGeom>
          <a:noFill/>
        </p:spPr>
      </p:pic>
      <p:pic>
        <p:nvPicPr>
          <p:cNvPr id="21514" name="Picture 10" descr="Non Woven Shoe 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130" y="3352800"/>
            <a:ext cx="2102470" cy="1724025"/>
          </a:xfrm>
          <a:prstGeom prst="rect">
            <a:avLst/>
          </a:prstGeom>
          <a:noFill/>
        </p:spPr>
      </p:pic>
      <p:pic>
        <p:nvPicPr>
          <p:cNvPr id="21516" name="Picture 12" descr="http://images.fuzing.com/members/0/12/00165012/233299.30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90900"/>
            <a:ext cx="2857500" cy="2857500"/>
          </a:xfrm>
          <a:prstGeom prst="rect">
            <a:avLst/>
          </a:prstGeom>
          <a:noFill/>
        </p:spPr>
      </p:pic>
      <p:pic>
        <p:nvPicPr>
          <p:cNvPr id="21518" name="Picture 14" descr="http://www.evergreen-taiwan.com/disposable-medical-mach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0507" y="1447800"/>
            <a:ext cx="1905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5910" y="2971800"/>
            <a:ext cx="24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Disposable Shoe Cover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5507" y="1600200"/>
            <a:ext cx="224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Shoe Cover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335280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Shoe Cover Non –woven  Normal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4038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Shoe Cover Non Woven high ankle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055177"/>
            <a:ext cx="198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Shoe Cover  </a:t>
            </a:r>
            <a:r>
              <a:rPr lang="en-US" dirty="0" smtClean="0"/>
              <a:t>Stitched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8900" y="5678269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Shoe Cover Non Stitched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910" y="5378342"/>
            <a:ext cx="244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Shoe Cover Non Woven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DISPOSABLE  APRON</a:t>
            </a:r>
            <a:endParaRPr lang="en-US" sz="5400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3528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Disposable Apron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257800" y="56388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Disposable Visital Coat</a:t>
            </a:r>
            <a:endParaRPr lang="en-US" sz="2000" dirty="0"/>
          </a:p>
        </p:txBody>
      </p:sp>
      <p:pic>
        <p:nvPicPr>
          <p:cNvPr id="22530" name="Picture 2" descr="http://images.jimtrade.com/resize_image.aspx?MaxSize=129&amp;filen=114/113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62073"/>
            <a:ext cx="1914525" cy="1914527"/>
          </a:xfrm>
          <a:prstGeom prst="rect">
            <a:avLst/>
          </a:prstGeom>
          <a:noFill/>
        </p:spPr>
      </p:pic>
      <p:pic>
        <p:nvPicPr>
          <p:cNvPr id="22532" name="Picture 4" descr="Medical Apron"/>
          <p:cNvPicPr>
            <a:picLocks noChangeAspect="1" noChangeArrowheads="1"/>
          </p:cNvPicPr>
          <p:nvPr/>
        </p:nvPicPr>
        <p:blipFill rotWithShape="1">
          <a:blip r:embed="rId3"/>
          <a:srcRect l="25151" r="30606"/>
          <a:stretch/>
        </p:blipFill>
        <p:spPr bwMode="auto">
          <a:xfrm>
            <a:off x="7048270" y="3581400"/>
            <a:ext cx="876530" cy="1981200"/>
          </a:xfrm>
          <a:prstGeom prst="rect">
            <a:avLst/>
          </a:prstGeom>
          <a:noFill/>
        </p:spPr>
      </p:pic>
      <p:pic>
        <p:nvPicPr>
          <p:cNvPr id="22534" name="Picture 6" descr="http://www.thea-tex.com/images/Surgeon-Gow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1532218" cy="27908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962400" y="4114800"/>
            <a:ext cx="2895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Surgeon Apron 50 Gsm Spunbond &amp; Meltblown</a:t>
            </a:r>
            <a:endParaRPr lang="en-US" dirty="0"/>
          </a:p>
        </p:txBody>
      </p:sp>
      <p:pic>
        <p:nvPicPr>
          <p:cNvPr id="22536" name="Picture 8" descr="Protective Apron"/>
          <p:cNvPicPr>
            <a:picLocks noChangeAspect="1" noChangeArrowheads="1"/>
          </p:cNvPicPr>
          <p:nvPr/>
        </p:nvPicPr>
        <p:blipFill rotWithShape="1">
          <a:blip r:embed="rId5"/>
          <a:srcRect l="29592" r="30334"/>
          <a:stretch/>
        </p:blipFill>
        <p:spPr bwMode="auto">
          <a:xfrm>
            <a:off x="838200" y="3886200"/>
            <a:ext cx="997527" cy="2133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891146" y="5292436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Protective Disposable Apron</a:t>
            </a:r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2991</TotalTime>
  <Words>558</Words>
  <Application>Microsoft Office PowerPoint</Application>
  <PresentationFormat>On-screen Show (4:3)</PresentationFormat>
  <Paragraphs>217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Pushpin</vt:lpstr>
      <vt:lpstr>PowerPoint Presentation</vt:lpstr>
      <vt:lpstr>Our Regular Products</vt:lpstr>
      <vt:lpstr>DISPOSABLE CAP</vt:lpstr>
      <vt:lpstr>DISPOSABLE CAP</vt:lpstr>
      <vt:lpstr>DISPOSABLE MASKS</vt:lpstr>
      <vt:lpstr>PowerPoint Presentation</vt:lpstr>
      <vt:lpstr>PowerPoint Presentation</vt:lpstr>
      <vt:lpstr>DISPOSABLE SHOE COVER</vt:lpstr>
      <vt:lpstr>DISPOSABLE  APRON</vt:lpstr>
      <vt:lpstr>DISPOSABLE  ARM SLEEVE</vt:lpstr>
      <vt:lpstr>DISPOSABLE COVERALL</vt:lpstr>
      <vt:lpstr>CHEMICAL RANGE OF GLOVES</vt:lpstr>
      <vt:lpstr>RANGE OF LEATHER GLOVES WELDER GLOVES</vt:lpstr>
      <vt:lpstr>KNITTED  RANGE OF GLOVES</vt:lpstr>
      <vt:lpstr>BODY PROTECTION</vt:lpstr>
      <vt:lpstr>HEAD /FALL PROTECTION</vt:lpstr>
      <vt:lpstr>EYE/EAR PROTECTION</vt:lpstr>
      <vt:lpstr>GENERAL SAFETY ITEMS</vt:lpstr>
      <vt:lpstr>ROAD SAFETY ITEMS</vt:lpstr>
      <vt:lpstr>FIRE CONTROL ITEMS</vt:lpstr>
      <vt:lpstr>WELDING ACCESSORIES</vt:lpstr>
      <vt:lpstr>SAFETY SHOES</vt:lpstr>
      <vt:lpstr>SAFETY SHOES HIGH ANKLE</vt:lpstr>
      <vt:lpstr>SPORTS SAFETY SHOES </vt:lpstr>
      <vt:lpstr>GUMBOOT SHOES</vt:lpstr>
      <vt:lpstr>WITHOUT LAYSIS SHOES</vt:lpstr>
      <vt:lpstr>EAR PROTECTION</vt:lpstr>
      <vt:lpstr>MEDICAL EYEWEAR RS FULL EYE</vt:lpstr>
      <vt:lpstr>REFLECTIVE TAPE</vt:lpstr>
      <vt:lpstr>USES OF REFLECTIVE TAPES</vt:lpstr>
      <vt:lpstr>Vehicle Marking Tapes</vt:lpstr>
      <vt:lpstr>  THANKING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 INDUSTRIES</dc:title>
  <dc:creator>Shiva</dc:creator>
  <cp:lastModifiedBy>Buytm</cp:lastModifiedBy>
  <cp:revision>343</cp:revision>
  <dcterms:created xsi:type="dcterms:W3CDTF">2013-05-06T13:27:07Z</dcterms:created>
  <dcterms:modified xsi:type="dcterms:W3CDTF">2018-12-19T16:20:44Z</dcterms:modified>
</cp:coreProperties>
</file>